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Lst>
  <p:notesMasterIdLst>
    <p:notesMasterId r:id="rId15"/>
  </p:notesMasterIdLst>
  <p:handoutMasterIdLst>
    <p:handoutMasterId r:id="rId16"/>
  </p:handoutMasterIdLst>
  <p:sldIdLst>
    <p:sldId id="6338" r:id="rId5"/>
    <p:sldId id="306" r:id="rId6"/>
    <p:sldId id="6341" r:id="rId7"/>
    <p:sldId id="6348" r:id="rId8"/>
    <p:sldId id="307" r:id="rId9"/>
    <p:sldId id="6344" r:id="rId10"/>
    <p:sldId id="6347" r:id="rId11"/>
    <p:sldId id="6346" r:id="rId12"/>
    <p:sldId id="3156" r:id="rId13"/>
    <p:sldId id="304" r:id="rId14"/>
  </p:sldIdLst>
  <p:sldSz cx="9144000" cy="6858000" type="screen4x3"/>
  <p:notesSz cx="6797675" cy="9926638"/>
  <p:custDataLst>
    <p:tags r:id="rId1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9C37DB3-B9F5-4F1A-AA78-60ACF7F0FD13}">
          <p14:sldIdLst/>
        </p14:section>
        <p14:section name="Section par défaut" id="{0B9A583F-19C4-43FF-9C56-0F5FD6B32631}">
          <p14:sldIdLst>
            <p14:sldId id="6338"/>
            <p14:sldId id="306"/>
            <p14:sldId id="6341"/>
            <p14:sldId id="6348"/>
            <p14:sldId id="307"/>
            <p14:sldId id="6344"/>
            <p14:sldId id="6347"/>
            <p14:sldId id="6346"/>
            <p14:sldId id="3156"/>
            <p14:sldId id="304"/>
          </p14:sldIdLst>
        </p14:section>
      </p14:sectionLst>
    </p:ext>
    <p:ext uri="{EFAFB233-063F-42B5-8137-9DF3F51BA10A}">
      <p15:sldGuideLst xmlns:p15="http://schemas.microsoft.com/office/powerpoint/2012/main">
        <p15:guide id="1" orient="horz" pos="2160" userDrawn="1">
          <p15:clr>
            <a:srgbClr val="A4A3A4"/>
          </p15:clr>
        </p15:guide>
        <p15:guide id="2" orient="horz" pos="4242" userDrawn="1">
          <p15:clr>
            <a:srgbClr val="A4A3A4"/>
          </p15:clr>
        </p15:guide>
        <p15:guide id="3" orient="horz" pos="3750" userDrawn="1">
          <p15:clr>
            <a:srgbClr val="A4A3A4"/>
          </p15:clr>
        </p15:guide>
        <p15:guide id="4" orient="horz" pos="2024" userDrawn="1">
          <p15:clr>
            <a:srgbClr val="A4A3A4"/>
          </p15:clr>
        </p15:guide>
        <p15:guide id="5" orient="horz" pos="278" userDrawn="1">
          <p15:clr>
            <a:srgbClr val="A4A3A4"/>
          </p15:clr>
        </p15:guide>
        <p15:guide id="6" pos="5443" userDrawn="1">
          <p15:clr>
            <a:srgbClr val="A4A3A4"/>
          </p15:clr>
        </p15:guide>
        <p15:guide id="7" pos="2880" userDrawn="1">
          <p15:clr>
            <a:srgbClr val="A4A3A4"/>
          </p15:clr>
        </p15:guide>
        <p15:guide id="8" pos="227"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le SITBON" initials="CS" lastIdx="1" clrIdx="0">
    <p:extLst>
      <p:ext uri="{19B8F6BF-5375-455C-9EA6-DF929625EA0E}">
        <p15:presenceInfo xmlns:p15="http://schemas.microsoft.com/office/powerpoint/2012/main" userId="S-1-5-21-1108609060-88361937-654838779-121757" providerId="AD"/>
      </p:ext>
    </p:extLst>
  </p:cmAuthor>
  <p:cmAuthor id="2" name="Nina KONGOLO" initials="NK" lastIdx="1" clrIdx="1">
    <p:extLst>
      <p:ext uri="{19B8F6BF-5375-455C-9EA6-DF929625EA0E}">
        <p15:presenceInfo xmlns:p15="http://schemas.microsoft.com/office/powerpoint/2012/main" userId="S::M53659@bpifrance.fr::10803ba9-8170-4111-829c-33951f810c4c" providerId="AD"/>
      </p:ext>
    </p:extLst>
  </p:cmAuthor>
  <p:cmAuthor id="3" name="Gladys PROUCHANDY" initials="GP" lastIdx="1" clrIdx="2">
    <p:extLst>
      <p:ext uri="{19B8F6BF-5375-455C-9EA6-DF929625EA0E}">
        <p15:presenceInfo xmlns:p15="http://schemas.microsoft.com/office/powerpoint/2012/main" userId="S-1-5-21-1108609060-88361937-654838779-100594" providerId="AD"/>
      </p:ext>
    </p:extLst>
  </p:cmAuthor>
  <p:cmAuthor id="4" name="Hortense GAUDIN" initials="HG" lastIdx="1" clrIdx="3">
    <p:extLst>
      <p:ext uri="{19B8F6BF-5375-455C-9EA6-DF929625EA0E}">
        <p15:presenceInfo xmlns:p15="http://schemas.microsoft.com/office/powerpoint/2012/main" userId="S::M39117@bpifrance.fr::6de94c2a-274e-4d8d-9d4c-b496fe1c5e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15E"/>
    <a:srgbClr val="009441"/>
    <a:srgbClr val="5E514D"/>
    <a:srgbClr val="786E64"/>
    <a:srgbClr val="C83764"/>
    <a:srgbClr val="FFCD00"/>
    <a:srgbClr val="FFFFFF"/>
    <a:srgbClr val="00843D"/>
    <a:srgbClr val="DC4600"/>
    <a:srgbClr val="EB7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3" autoAdjust="0"/>
    <p:restoredTop sz="96357" autoAdjust="0"/>
  </p:normalViewPr>
  <p:slideViewPr>
    <p:cSldViewPr>
      <p:cViewPr varScale="1">
        <p:scale>
          <a:sx n="69" d="100"/>
          <a:sy n="69" d="100"/>
        </p:scale>
        <p:origin x="1152" y="44"/>
      </p:cViewPr>
      <p:guideLst>
        <p:guide orient="horz" pos="2160"/>
        <p:guide orient="horz" pos="4242"/>
        <p:guide orient="horz" pos="3750"/>
        <p:guide orient="horz" pos="2024"/>
        <p:guide orient="horz" pos="278"/>
        <p:guide pos="5443"/>
        <p:guide pos="2880"/>
        <p:guide pos="227"/>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1" d="100"/>
          <a:sy n="51" d="100"/>
        </p:scale>
        <p:origin x="-2958" y="-90"/>
      </p:cViewPr>
      <p:guideLst>
        <p:guide orient="horz" pos="3126"/>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2" cy="495793"/>
          </a:xfrm>
          <a:prstGeom prst="rect">
            <a:avLst/>
          </a:prstGeom>
        </p:spPr>
        <p:txBody>
          <a:bodyPr vert="horz" lIns="88214" tIns="44108" rIns="88214" bIns="44108" rtlCol="0"/>
          <a:lstStyle>
            <a:lvl1pPr algn="l">
              <a:defRPr sz="1200"/>
            </a:lvl1pPr>
          </a:lstStyle>
          <a:p>
            <a:endParaRPr lang="fr-FR"/>
          </a:p>
        </p:txBody>
      </p:sp>
      <p:sp>
        <p:nvSpPr>
          <p:cNvPr id="3" name="Espace réservé de la date 2"/>
          <p:cNvSpPr>
            <a:spLocks noGrp="1"/>
          </p:cNvSpPr>
          <p:nvPr>
            <p:ph type="dt" sz="quarter" idx="1"/>
          </p:nvPr>
        </p:nvSpPr>
        <p:spPr>
          <a:xfrm>
            <a:off x="3850295" y="1"/>
            <a:ext cx="2945862" cy="495793"/>
          </a:xfrm>
          <a:prstGeom prst="rect">
            <a:avLst/>
          </a:prstGeom>
        </p:spPr>
        <p:txBody>
          <a:bodyPr vert="horz" lIns="88214" tIns="44108" rIns="88214" bIns="44108" rtlCol="0"/>
          <a:lstStyle>
            <a:lvl1pPr algn="r">
              <a:defRPr sz="1200"/>
            </a:lvl1pPr>
          </a:lstStyle>
          <a:p>
            <a:fld id="{674A3432-4227-FA4E-837C-DC1F71D1E4D1}" type="datetime1">
              <a:rPr lang="fr-FR" smtClean="0"/>
              <a:t>08/06/2022</a:t>
            </a:fld>
            <a:endParaRPr lang="fr-FR"/>
          </a:p>
        </p:txBody>
      </p:sp>
      <p:sp>
        <p:nvSpPr>
          <p:cNvPr id="4" name="Espace réservé du pied de page 3"/>
          <p:cNvSpPr>
            <a:spLocks noGrp="1"/>
          </p:cNvSpPr>
          <p:nvPr>
            <p:ph type="ftr" sz="quarter" idx="2"/>
          </p:nvPr>
        </p:nvSpPr>
        <p:spPr>
          <a:xfrm>
            <a:off x="0" y="9429306"/>
            <a:ext cx="2945862" cy="495793"/>
          </a:xfrm>
          <a:prstGeom prst="rect">
            <a:avLst/>
          </a:prstGeom>
        </p:spPr>
        <p:txBody>
          <a:bodyPr vert="horz" lIns="88214" tIns="44108" rIns="88214" bIns="44108"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295" y="9429306"/>
            <a:ext cx="2945862" cy="495793"/>
          </a:xfrm>
          <a:prstGeom prst="rect">
            <a:avLst/>
          </a:prstGeom>
        </p:spPr>
        <p:txBody>
          <a:bodyPr vert="horz" lIns="88214" tIns="44108" rIns="88214" bIns="44108" rtlCol="0" anchor="b"/>
          <a:lstStyle>
            <a:lvl1pPr algn="r">
              <a:defRPr sz="1200"/>
            </a:lvl1pPr>
          </a:lstStyle>
          <a:p>
            <a:fld id="{B207DC3C-1501-5146-9B2E-6B1ABB7D9A95}" type="slidenum">
              <a:rPr lang="fr-FR" smtClean="0"/>
              <a:t>‹N°›</a:t>
            </a:fld>
            <a:endParaRPr lang="fr-FR"/>
          </a:p>
        </p:txBody>
      </p:sp>
    </p:spTree>
    <p:extLst>
      <p:ext uri="{BB962C8B-B14F-4D97-AF65-F5344CB8AC3E}">
        <p14:creationId xmlns:p14="http://schemas.microsoft.com/office/powerpoint/2010/main" val="1478856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5554" tIns="47777" rIns="95554" bIns="47777" rtlCol="0"/>
          <a:lstStyle>
            <a:lvl1pPr algn="l">
              <a:defRPr sz="1300"/>
            </a:lvl1pPr>
          </a:lstStyle>
          <a:p>
            <a:endParaRPr lang="fr-FR"/>
          </a:p>
        </p:txBody>
      </p:sp>
      <p:sp>
        <p:nvSpPr>
          <p:cNvPr id="3" name="Espace réservé de la date 2"/>
          <p:cNvSpPr>
            <a:spLocks noGrp="1"/>
          </p:cNvSpPr>
          <p:nvPr>
            <p:ph type="dt" idx="1"/>
          </p:nvPr>
        </p:nvSpPr>
        <p:spPr>
          <a:xfrm>
            <a:off x="3850444" y="1"/>
            <a:ext cx="2945659" cy="496332"/>
          </a:xfrm>
          <a:prstGeom prst="rect">
            <a:avLst/>
          </a:prstGeom>
        </p:spPr>
        <p:txBody>
          <a:bodyPr vert="horz" lIns="95554" tIns="47777" rIns="95554" bIns="47777" rtlCol="0"/>
          <a:lstStyle>
            <a:lvl1pPr algn="r">
              <a:defRPr sz="1300"/>
            </a:lvl1pPr>
          </a:lstStyle>
          <a:p>
            <a:fld id="{6D108AC9-F4C0-9B49-8615-5CD8273B6367}" type="datetime1">
              <a:rPr lang="fr-FR" smtClean="0"/>
              <a:t>08/06/2022</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4" tIns="47777" rIns="95554" bIns="47777"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5554" tIns="47777" rIns="95554" bIns="47777"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5554" tIns="47777" rIns="95554" bIns="4777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5554" tIns="47777" rIns="95554" bIns="47777" rtlCol="0" anchor="b"/>
          <a:lstStyle>
            <a:lvl1pPr algn="r">
              <a:defRPr sz="1300"/>
            </a:lvl1pPr>
          </a:lstStyle>
          <a:p>
            <a:fld id="{5686E92E-1CC9-49FE-85F2-4F6117653B4D}" type="slidenum">
              <a:rPr lang="fr-FR" smtClean="0"/>
              <a:pPr/>
              <a:t>‹N°›</a:t>
            </a:fld>
            <a:endParaRPr lang="fr-FR"/>
          </a:p>
        </p:txBody>
      </p:sp>
    </p:spTree>
    <p:extLst>
      <p:ext uri="{BB962C8B-B14F-4D97-AF65-F5344CB8AC3E}">
        <p14:creationId xmlns:p14="http://schemas.microsoft.com/office/powerpoint/2010/main" val="187129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pp.livestorm.co/bpifrance-france/valorisez-votre-demarche-financement-et-valeurs/live?s=ad9c1457-e336-4382-a735-ca18dfc89c4d#/cha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629747">
              <a:defRPr/>
            </a:pPr>
            <a:fld id="{5686E92E-1CC9-49FE-85F2-4F6117653B4D}" type="slidenum">
              <a:rPr lang="fr-FR" sz="900">
                <a:solidFill>
                  <a:prstClr val="black"/>
                </a:solidFill>
                <a:latin typeface="Calibri"/>
              </a:rPr>
              <a:pPr defTabSz="629747">
                <a:defRPr/>
              </a:pPr>
              <a:t>6</a:t>
            </a:fld>
            <a:endParaRPr lang="fr-FR" sz="900">
              <a:solidFill>
                <a:prstClr val="black"/>
              </a:solidFill>
              <a:latin typeface="Calibri"/>
            </a:endParaRPr>
          </a:p>
        </p:txBody>
      </p:sp>
    </p:spTree>
    <p:extLst>
      <p:ext uri="{BB962C8B-B14F-4D97-AF65-F5344CB8AC3E}">
        <p14:creationId xmlns:p14="http://schemas.microsoft.com/office/powerpoint/2010/main" val="283750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hlinkClick r:id="rId3"/>
              </a:rPr>
              <a:t>Une compta qui pousse à être durable | Bpifrance (livestorm.co)</a:t>
            </a:r>
            <a:endParaRPr lang="fr-FR"/>
          </a:p>
          <a:p>
            <a:endParaRPr lang="fr-FR" dirty="0"/>
          </a:p>
        </p:txBody>
      </p:sp>
      <p:sp>
        <p:nvSpPr>
          <p:cNvPr id="4" name="Espace réservé du numéro de diapositive 3"/>
          <p:cNvSpPr>
            <a:spLocks noGrp="1"/>
          </p:cNvSpPr>
          <p:nvPr>
            <p:ph type="sldNum" sz="quarter" idx="5"/>
          </p:nvPr>
        </p:nvSpPr>
        <p:spPr/>
        <p:txBody>
          <a:bodyPr/>
          <a:lstStyle/>
          <a:p>
            <a:pPr defTabSz="629747">
              <a:defRPr/>
            </a:pPr>
            <a:fld id="{5686E92E-1CC9-49FE-85F2-4F6117653B4D}" type="slidenum">
              <a:rPr lang="fr-FR" sz="900">
                <a:solidFill>
                  <a:prstClr val="black"/>
                </a:solidFill>
                <a:latin typeface="Calibri"/>
              </a:rPr>
              <a:pPr defTabSz="629747">
                <a:defRPr/>
              </a:pPr>
              <a:t>7</a:t>
            </a:fld>
            <a:endParaRPr lang="fr-FR" sz="900">
              <a:solidFill>
                <a:prstClr val="black"/>
              </a:solidFill>
              <a:latin typeface="Calibri"/>
            </a:endParaRPr>
          </a:p>
        </p:txBody>
      </p:sp>
    </p:spTree>
    <p:extLst>
      <p:ext uri="{BB962C8B-B14F-4D97-AF65-F5344CB8AC3E}">
        <p14:creationId xmlns:p14="http://schemas.microsoft.com/office/powerpoint/2010/main" val="222891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629747">
              <a:defRPr/>
            </a:pPr>
            <a:fld id="{5686E92E-1CC9-49FE-85F2-4F6117653B4D}" type="slidenum">
              <a:rPr lang="fr-FR" sz="900">
                <a:solidFill>
                  <a:prstClr val="black"/>
                </a:solidFill>
                <a:latin typeface="Calibri"/>
              </a:rPr>
              <a:pPr defTabSz="629747">
                <a:defRPr/>
              </a:pPr>
              <a:t>8</a:t>
            </a:fld>
            <a:endParaRPr lang="fr-FR" sz="900">
              <a:solidFill>
                <a:prstClr val="black"/>
              </a:solidFill>
              <a:latin typeface="Calibri"/>
            </a:endParaRPr>
          </a:p>
        </p:txBody>
      </p:sp>
    </p:spTree>
    <p:extLst>
      <p:ext uri="{BB962C8B-B14F-4D97-AF65-F5344CB8AC3E}">
        <p14:creationId xmlns:p14="http://schemas.microsoft.com/office/powerpoint/2010/main" val="3878104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Page de gar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8C2916-4F75-144A-BE2C-03A7F68ED6E2}"/>
              </a:ext>
            </a:extLst>
          </p:cNvPr>
          <p:cNvSpPr/>
          <p:nvPr userDrawn="1"/>
        </p:nvSpPr>
        <p:spPr>
          <a:xfrm>
            <a:off x="0" y="-8826"/>
            <a:ext cx="9144000" cy="68756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err="1">
              <a:solidFill>
                <a:schemeClr val="tx1"/>
              </a:solidFill>
            </a:endParaRPr>
          </a:p>
        </p:txBody>
      </p:sp>
      <p:sp>
        <p:nvSpPr>
          <p:cNvPr id="19" name="Forme libre 18">
            <a:extLst>
              <a:ext uri="{FF2B5EF4-FFF2-40B4-BE49-F238E27FC236}">
                <a16:creationId xmlns:a16="http://schemas.microsoft.com/office/drawing/2014/main" id="{73658819-4169-0843-8AC7-3433B19F0BE8}"/>
              </a:ext>
            </a:extLst>
          </p:cNvPr>
          <p:cNvSpPr/>
          <p:nvPr userDrawn="1"/>
        </p:nvSpPr>
        <p:spPr>
          <a:xfrm>
            <a:off x="-13312" y="1"/>
            <a:ext cx="3217668" cy="6875652"/>
          </a:xfrm>
          <a:custGeom>
            <a:avLst/>
            <a:gdLst>
              <a:gd name="connsiteX0" fmla="*/ 0 w 3217668"/>
              <a:gd name="connsiteY0" fmla="*/ 0 h 5156739"/>
              <a:gd name="connsiteX1" fmla="*/ 1906298 w 3217668"/>
              <a:gd name="connsiteY1" fmla="*/ 0 h 5156739"/>
              <a:gd name="connsiteX2" fmla="*/ 2051580 w 3217668"/>
              <a:gd name="connsiteY2" fmla="*/ 108640 h 5156739"/>
              <a:gd name="connsiteX3" fmla="*/ 3217668 w 3217668"/>
              <a:gd name="connsiteY3" fmla="*/ 2581277 h 5156739"/>
              <a:gd name="connsiteX4" fmla="*/ 2051580 w 3217668"/>
              <a:gd name="connsiteY4" fmla="*/ 5053914 h 5156739"/>
              <a:gd name="connsiteX5" fmla="*/ 1914074 w 3217668"/>
              <a:gd name="connsiteY5" fmla="*/ 5156739 h 5156739"/>
              <a:gd name="connsiteX6" fmla="*/ 0 w 3217668"/>
              <a:gd name="connsiteY6" fmla="*/ 5156739 h 5156739"/>
              <a:gd name="connsiteX7" fmla="*/ 0 w 3217668"/>
              <a:gd name="connsiteY7" fmla="*/ 0 h 515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7668" h="5156739">
                <a:moveTo>
                  <a:pt x="0" y="0"/>
                </a:moveTo>
                <a:lnTo>
                  <a:pt x="1906298" y="0"/>
                </a:lnTo>
                <a:lnTo>
                  <a:pt x="2051580" y="108640"/>
                </a:lnTo>
                <a:cubicBezTo>
                  <a:pt x="2763739" y="696366"/>
                  <a:pt x="3217668" y="1585811"/>
                  <a:pt x="3217668" y="2581277"/>
                </a:cubicBezTo>
                <a:cubicBezTo>
                  <a:pt x="3217668" y="3576743"/>
                  <a:pt x="2763739" y="4466188"/>
                  <a:pt x="2051580" y="5053914"/>
                </a:cubicBezTo>
                <a:lnTo>
                  <a:pt x="1914074" y="5156739"/>
                </a:lnTo>
                <a:lnTo>
                  <a:pt x="0" y="51567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800" dirty="0" err="1">
              <a:solidFill>
                <a:schemeClr val="tx1"/>
              </a:solidFill>
            </a:endParaRPr>
          </a:p>
        </p:txBody>
      </p:sp>
      <p:sp>
        <p:nvSpPr>
          <p:cNvPr id="31" name="Titre 1">
            <a:extLst>
              <a:ext uri="{FF2B5EF4-FFF2-40B4-BE49-F238E27FC236}">
                <a16:creationId xmlns:a16="http://schemas.microsoft.com/office/drawing/2014/main" id="{419BF21D-23FC-914F-9B93-7745127D62F2}"/>
              </a:ext>
            </a:extLst>
          </p:cNvPr>
          <p:cNvSpPr>
            <a:spLocks noGrp="1"/>
          </p:cNvSpPr>
          <p:nvPr>
            <p:ph type="ctrTitle"/>
          </p:nvPr>
        </p:nvSpPr>
        <p:spPr>
          <a:xfrm>
            <a:off x="3851412" y="986863"/>
            <a:ext cx="4644516" cy="3183467"/>
          </a:xfrm>
        </p:spPr>
        <p:txBody>
          <a:bodyPr anchor="b"/>
          <a:lstStyle>
            <a:lvl1pPr algn="l">
              <a:defRPr sz="4800"/>
            </a:lvl1pPr>
          </a:lstStyle>
          <a:p>
            <a:r>
              <a:rPr lang="fr-FR" dirty="0"/>
              <a:t>Modifiez le style du titre</a:t>
            </a:r>
          </a:p>
        </p:txBody>
      </p:sp>
      <p:sp>
        <p:nvSpPr>
          <p:cNvPr id="32" name="Sous-titre 2">
            <a:extLst>
              <a:ext uri="{FF2B5EF4-FFF2-40B4-BE49-F238E27FC236}">
                <a16:creationId xmlns:a16="http://schemas.microsoft.com/office/drawing/2014/main" id="{7640AF15-D701-164F-9483-3000A4EE8ADC}"/>
              </a:ext>
            </a:extLst>
          </p:cNvPr>
          <p:cNvSpPr>
            <a:spLocks noGrp="1"/>
          </p:cNvSpPr>
          <p:nvPr>
            <p:ph type="subTitle" idx="1"/>
          </p:nvPr>
        </p:nvSpPr>
        <p:spPr>
          <a:xfrm>
            <a:off x="3851412" y="4293097"/>
            <a:ext cx="4644516" cy="235449"/>
          </a:xfrm>
        </p:spPr>
        <p:txBody>
          <a:bodyPr>
            <a:sp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3" name="Image 2">
            <a:extLst>
              <a:ext uri="{FF2B5EF4-FFF2-40B4-BE49-F238E27FC236}">
                <a16:creationId xmlns:a16="http://schemas.microsoft.com/office/drawing/2014/main" id="{D7577811-FC98-43B2-8AD5-B828B052B6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932" y="2466301"/>
            <a:ext cx="2746817" cy="1714723"/>
          </a:xfrm>
          <a:prstGeom prst="rect">
            <a:avLst/>
          </a:prstGeom>
        </p:spPr>
      </p:pic>
    </p:spTree>
    <p:extLst>
      <p:ext uri="{BB962C8B-B14F-4D97-AF65-F5344CB8AC3E}">
        <p14:creationId xmlns:p14="http://schemas.microsoft.com/office/powerpoint/2010/main" val="1149781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age vier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DE1449-DE8E-0444-A49B-67188DF730C8}"/>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err="1">
              <a:solidFill>
                <a:schemeClr val="tx1"/>
              </a:solidFill>
            </a:endParaRPr>
          </a:p>
        </p:txBody>
      </p:sp>
      <p:pic>
        <p:nvPicPr>
          <p:cNvPr id="6" name="Image 5" descr="Une image contenant texte, arts de la table, vaisselle, assiette&#10;&#10;Description générée automatiquement">
            <a:extLst>
              <a:ext uri="{FF2B5EF4-FFF2-40B4-BE49-F238E27FC236}">
                <a16:creationId xmlns:a16="http://schemas.microsoft.com/office/drawing/2014/main" id="{0468E9CE-E5EB-FC41-9B95-651D2684A1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2095" y="6466492"/>
            <a:ext cx="678180" cy="260043"/>
          </a:xfrm>
          <a:prstGeom prst="rect">
            <a:avLst/>
          </a:prstGeom>
        </p:spPr>
      </p:pic>
      <p:sp>
        <p:nvSpPr>
          <p:cNvPr id="4" name="Espace réservé du numéro de diapositive 2">
            <a:extLst>
              <a:ext uri="{FF2B5EF4-FFF2-40B4-BE49-F238E27FC236}">
                <a16:creationId xmlns:a16="http://schemas.microsoft.com/office/drawing/2014/main" id="{2E1FCFFB-FF51-3447-86FD-7615B1A5D0A9}"/>
              </a:ext>
            </a:extLst>
          </p:cNvPr>
          <p:cNvSpPr>
            <a:spLocks noGrp="1"/>
          </p:cNvSpPr>
          <p:nvPr>
            <p:ph type="sldNum" sz="quarter" idx="4"/>
          </p:nvPr>
        </p:nvSpPr>
        <p:spPr>
          <a:xfrm>
            <a:off x="8714150" y="6435535"/>
            <a:ext cx="655504" cy="312165"/>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cxnSp>
        <p:nvCxnSpPr>
          <p:cNvPr id="7" name="Connecteur droit 6">
            <a:extLst>
              <a:ext uri="{FF2B5EF4-FFF2-40B4-BE49-F238E27FC236}">
                <a16:creationId xmlns:a16="http://schemas.microsoft.com/office/drawing/2014/main" id="{4B134AB8-4BCE-1944-A830-829F1C858768}"/>
              </a:ext>
            </a:extLst>
          </p:cNvPr>
          <p:cNvCxnSpPr/>
          <p:nvPr userDrawn="1"/>
        </p:nvCxnSpPr>
        <p:spPr bwMode="gray">
          <a:xfrm flipV="1">
            <a:off x="8697885" y="6489340"/>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186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Page 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291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Page vierg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041D59D-3973-8948-B99E-B2FA8F72A5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307" y="1246271"/>
            <a:ext cx="8671389" cy="4365459"/>
          </a:xfrm>
          <a:prstGeom prst="rect">
            <a:avLst/>
          </a:prstGeom>
        </p:spPr>
      </p:pic>
    </p:spTree>
    <p:extLst>
      <p:ext uri="{BB962C8B-B14F-4D97-AF65-F5344CB8AC3E}">
        <p14:creationId xmlns:p14="http://schemas.microsoft.com/office/powerpoint/2010/main" val="234830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Page vie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0E3D6-9CD4-9B40-AFE4-193F945ECF08}"/>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err="1">
              <a:solidFill>
                <a:schemeClr val="tx1"/>
              </a:solidFill>
            </a:endParaRPr>
          </a:p>
        </p:txBody>
      </p:sp>
      <p:pic>
        <p:nvPicPr>
          <p:cNvPr id="5" name="Image 4">
            <a:extLst>
              <a:ext uri="{FF2B5EF4-FFF2-40B4-BE49-F238E27FC236}">
                <a16:creationId xmlns:a16="http://schemas.microsoft.com/office/drawing/2014/main" id="{D67C132A-46E8-E149-8765-861A77113A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0116" y="1243154"/>
            <a:ext cx="8683770" cy="4371693"/>
          </a:xfrm>
          <a:prstGeom prst="rect">
            <a:avLst/>
          </a:prstGeom>
        </p:spPr>
      </p:pic>
    </p:spTree>
    <p:extLst>
      <p:ext uri="{BB962C8B-B14F-4D97-AF65-F5344CB8AC3E}">
        <p14:creationId xmlns:p14="http://schemas.microsoft.com/office/powerpoint/2010/main" val="59781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6250681"/>
            <a:ext cx="393006" cy="500815"/>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6250681"/>
            <a:ext cx="6192688" cy="500815"/>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3" name="Espace réservé du contenu 2"/>
          <p:cNvSpPr>
            <a:spLocks noGrp="1"/>
          </p:cNvSpPr>
          <p:nvPr>
            <p:ph sz="quarter" idx="15"/>
          </p:nvPr>
        </p:nvSpPr>
        <p:spPr>
          <a:xfrm>
            <a:off x="350589" y="1052482"/>
            <a:ext cx="3861373" cy="478468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contenu 2"/>
          <p:cNvSpPr>
            <a:spLocks noGrp="1"/>
          </p:cNvSpPr>
          <p:nvPr>
            <p:ph sz="quarter" idx="16"/>
          </p:nvPr>
        </p:nvSpPr>
        <p:spPr>
          <a:xfrm>
            <a:off x="4896036" y="1052482"/>
            <a:ext cx="3888234" cy="478468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numéro de diapositive 2"/>
          <p:cNvSpPr>
            <a:spLocks noGrp="1"/>
          </p:cNvSpPr>
          <p:nvPr>
            <p:ph type="sldNum" sz="quarter" idx="4"/>
          </p:nvPr>
        </p:nvSpPr>
        <p:spPr>
          <a:xfrm>
            <a:off x="8741032" y="6429204"/>
            <a:ext cx="655504" cy="312165"/>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
        <p:nvSpPr>
          <p:cNvPr id="9" name="Espace réservé du titre 1">
            <a:extLst>
              <a:ext uri="{FF2B5EF4-FFF2-40B4-BE49-F238E27FC236}">
                <a16:creationId xmlns:a16="http://schemas.microsoft.com/office/drawing/2014/main" id="{6F8B8383-9A53-4D82-B9A5-EE5C46F56FCE}"/>
              </a:ext>
            </a:extLst>
          </p:cNvPr>
          <p:cNvSpPr>
            <a:spLocks noGrp="1"/>
          </p:cNvSpPr>
          <p:nvPr>
            <p:ph type="title" hasCustomPrompt="1"/>
          </p:nvPr>
        </p:nvSpPr>
        <p:spPr bwMode="gray">
          <a:xfrm>
            <a:off x="350266" y="8620"/>
            <a:ext cx="8432789" cy="936000"/>
          </a:xfrm>
          <a:prstGeom prst="rect">
            <a:avLst/>
          </a:prstGeom>
        </p:spPr>
        <p:txBody>
          <a:bodyPr vert="horz" lIns="0" tIns="144000" rIns="0" bIns="0" rtlCol="0" anchor="t" anchorCtr="0">
            <a:noAutofit/>
          </a:bodyPr>
          <a:lstStyle/>
          <a:p>
            <a:r>
              <a:rPr lang="fr-FR" dirty="0"/>
              <a:t>Cliquez pour modifier </a:t>
            </a:r>
            <a:r>
              <a:rPr lang="fr-FR"/>
              <a:t>le titre</a:t>
            </a:r>
            <a:endParaRPr lang="fr-FR" dirty="0"/>
          </a:p>
        </p:txBody>
      </p:sp>
    </p:spTree>
    <p:extLst>
      <p:ext uri="{BB962C8B-B14F-4D97-AF65-F5344CB8AC3E}">
        <p14:creationId xmlns:p14="http://schemas.microsoft.com/office/powerpoint/2010/main" val="65337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Page de garde">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2"/>
          <a:stretch>
            <a:fillRect/>
          </a:stretch>
        </p:blipFill>
        <p:spPr>
          <a:xfrm>
            <a:off x="5122620" y="3403601"/>
            <a:ext cx="63227" cy="38100"/>
          </a:xfrm>
          <a:prstGeom prst="rect">
            <a:avLst/>
          </a:prstGeom>
        </p:spPr>
      </p:pic>
      <p:pic>
        <p:nvPicPr>
          <p:cNvPr id="17" name="Image 16"/>
          <p:cNvPicPr>
            <a:picLocks noChangeAspect="1"/>
          </p:cNvPicPr>
          <p:nvPr userDrawn="1"/>
        </p:nvPicPr>
        <p:blipFill>
          <a:blip r:embed="rId3"/>
          <a:stretch>
            <a:fillRect/>
          </a:stretch>
        </p:blipFill>
        <p:spPr>
          <a:xfrm>
            <a:off x="395536" y="332657"/>
            <a:ext cx="2032182" cy="595107"/>
          </a:xfrm>
          <a:prstGeom prst="rect">
            <a:avLst/>
          </a:prstGeom>
        </p:spPr>
      </p:pic>
      <p:sp>
        <p:nvSpPr>
          <p:cNvPr id="2" name="Ellipse 1"/>
          <p:cNvSpPr/>
          <p:nvPr userDrawn="1"/>
        </p:nvSpPr>
        <p:spPr>
          <a:xfrm>
            <a:off x="395536" y="2074078"/>
            <a:ext cx="2783270" cy="27832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2" name="Espace réservé du texte 24"/>
          <p:cNvSpPr>
            <a:spLocks noGrp="1"/>
          </p:cNvSpPr>
          <p:nvPr>
            <p:ph type="body" sz="quarter" idx="10" hasCustomPrompt="1"/>
          </p:nvPr>
        </p:nvSpPr>
        <p:spPr>
          <a:xfrm>
            <a:off x="3492243" y="2780929"/>
            <a:ext cx="4680489" cy="612068"/>
          </a:xfrm>
        </p:spPr>
        <p:txBody>
          <a:bodyPr/>
          <a:lstStyle>
            <a:lvl1pPr>
              <a:defRPr sz="3750" cap="all">
                <a:solidFill>
                  <a:schemeClr val="tx2"/>
                </a:solidFill>
              </a:defRPr>
            </a:lvl1pPr>
          </a:lstStyle>
          <a:p>
            <a:pPr lvl="0"/>
            <a:r>
              <a:rPr lang="fr-FR" dirty="0"/>
              <a:t>TITRE</a:t>
            </a:r>
          </a:p>
        </p:txBody>
      </p:sp>
      <p:sp>
        <p:nvSpPr>
          <p:cNvPr id="13" name="Espace réservé du texte 26"/>
          <p:cNvSpPr>
            <a:spLocks noGrp="1"/>
          </p:cNvSpPr>
          <p:nvPr>
            <p:ph type="body" sz="quarter" idx="11" hasCustomPrompt="1"/>
          </p:nvPr>
        </p:nvSpPr>
        <p:spPr>
          <a:xfrm>
            <a:off x="3491475" y="3392996"/>
            <a:ext cx="4680925" cy="576064"/>
          </a:xfrm>
        </p:spPr>
        <p:txBody>
          <a:bodyPr/>
          <a:lstStyle>
            <a:lvl1pPr>
              <a:defRPr sz="3300">
                <a:solidFill>
                  <a:schemeClr val="tx2"/>
                </a:solidFill>
              </a:defRPr>
            </a:lvl1pPr>
          </a:lstStyle>
          <a:p>
            <a:pPr lvl="0"/>
            <a:r>
              <a:rPr lang="fr-FR" dirty="0"/>
              <a:t>Sous-titre</a:t>
            </a:r>
          </a:p>
        </p:txBody>
      </p:sp>
      <p:sp>
        <p:nvSpPr>
          <p:cNvPr id="14" name="Espace réservé du texte 28"/>
          <p:cNvSpPr>
            <a:spLocks noGrp="1"/>
          </p:cNvSpPr>
          <p:nvPr>
            <p:ph type="body" sz="quarter" idx="12" hasCustomPrompt="1"/>
          </p:nvPr>
        </p:nvSpPr>
        <p:spPr>
          <a:xfrm>
            <a:off x="3491882" y="4005064"/>
            <a:ext cx="4680925" cy="396093"/>
          </a:xfrm>
        </p:spPr>
        <p:txBody>
          <a:bodyPr/>
          <a:lstStyle>
            <a:lvl1pPr>
              <a:defRPr sz="2100">
                <a:solidFill>
                  <a:schemeClr val="bg2"/>
                </a:solidFill>
              </a:defRPr>
            </a:lvl1pPr>
          </a:lstStyle>
          <a:p>
            <a:pPr lvl="0"/>
            <a:r>
              <a:rPr lang="fr-FR" dirty="0"/>
              <a:t>00/00/0000</a:t>
            </a:r>
          </a:p>
        </p:txBody>
      </p:sp>
    </p:spTree>
    <p:extLst>
      <p:ext uri="{BB962C8B-B14F-4D97-AF65-F5344CB8AC3E}">
        <p14:creationId xmlns:p14="http://schemas.microsoft.com/office/powerpoint/2010/main" val="4229971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Disposition personnalisée">
  <p:cSld name="4_Disposition personnalisée">
    <p:spTree>
      <p:nvGrpSpPr>
        <p:cNvPr id="1" name="Shape 56"/>
        <p:cNvGrpSpPr/>
        <p:nvPr/>
      </p:nvGrpSpPr>
      <p:grpSpPr>
        <a:xfrm>
          <a:off x="0" y="0"/>
          <a:ext cx="0" cy="0"/>
          <a:chOff x="0" y="0"/>
          <a:chExt cx="0" cy="0"/>
        </a:xfrm>
      </p:grpSpPr>
      <p:sp>
        <p:nvSpPr>
          <p:cNvPr id="60" name="Google Shape;60;p31"/>
          <p:cNvSpPr txBox="1">
            <a:spLocks noGrp="1"/>
          </p:cNvSpPr>
          <p:nvPr>
            <p:ph type="title"/>
          </p:nvPr>
        </p:nvSpPr>
        <p:spPr>
          <a:xfrm>
            <a:off x="207037" y="146649"/>
            <a:ext cx="8715837" cy="74187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1"/>
          <p:cNvSpPr txBox="1">
            <a:spLocks noGrp="1"/>
          </p:cNvSpPr>
          <p:nvPr>
            <p:ph type="body" idx="1"/>
          </p:nvPr>
        </p:nvSpPr>
        <p:spPr>
          <a:xfrm>
            <a:off x="206380" y="1539993"/>
            <a:ext cx="8716495" cy="4377728"/>
          </a:xfrm>
          <a:prstGeom prst="rect">
            <a:avLst/>
          </a:prstGeom>
          <a:noFill/>
          <a:ln>
            <a:noFill/>
          </a:ln>
        </p:spPr>
        <p:txBody>
          <a:bodyPr spcFirstLastPara="1" wrap="square" lIns="91425" tIns="45700" rIns="91425" bIns="45700" anchor="t" anchorCtr="0">
            <a:normAutofit/>
          </a:bodyPr>
          <a:lstStyle>
            <a:lvl1pPr marL="342892" lvl="0" indent="-171446" algn="l">
              <a:lnSpc>
                <a:spcPct val="90000"/>
              </a:lnSpc>
              <a:spcBef>
                <a:spcPts val="750"/>
              </a:spcBef>
              <a:spcAft>
                <a:spcPts val="0"/>
              </a:spcAft>
              <a:buClr>
                <a:schemeClr val="dk2"/>
              </a:buClr>
              <a:buSzPts val="2000"/>
              <a:buNone/>
              <a:defRPr sz="1500"/>
            </a:lvl1pPr>
            <a:lvl2pPr marL="685783" lvl="1" indent="-266693" algn="l">
              <a:lnSpc>
                <a:spcPct val="90000"/>
              </a:lnSpc>
              <a:spcBef>
                <a:spcPts val="375"/>
              </a:spcBef>
              <a:spcAft>
                <a:spcPts val="0"/>
              </a:spcAft>
              <a:buSzPts val="2000"/>
              <a:buChar char="•"/>
              <a:defRPr sz="1500"/>
            </a:lvl2pPr>
            <a:lvl3pPr marL="1028675" lvl="2" indent="-257168" algn="l">
              <a:lnSpc>
                <a:spcPct val="90000"/>
              </a:lnSpc>
              <a:spcBef>
                <a:spcPts val="375"/>
              </a:spcBef>
              <a:spcAft>
                <a:spcPts val="0"/>
              </a:spcAft>
              <a:buSzPts val="1800"/>
              <a:buChar char="•"/>
              <a:defRPr sz="1350"/>
            </a:lvl3pPr>
            <a:lvl4pPr marL="1371566" lvl="3" indent="-247644" algn="l">
              <a:lnSpc>
                <a:spcPct val="90000"/>
              </a:lnSpc>
              <a:spcBef>
                <a:spcPts val="375"/>
              </a:spcBef>
              <a:spcAft>
                <a:spcPts val="0"/>
              </a:spcAft>
              <a:buSzPts val="1600"/>
              <a:buChar char="•"/>
              <a:defRPr sz="1200"/>
            </a:lvl4pPr>
            <a:lvl5pPr marL="1714457" lvl="4" indent="-238119" algn="l">
              <a:lnSpc>
                <a:spcPct val="90000"/>
              </a:lnSpc>
              <a:spcBef>
                <a:spcPts val="375"/>
              </a:spcBef>
              <a:spcAft>
                <a:spcPts val="0"/>
              </a:spcAft>
              <a:buSzPts val="1400"/>
              <a:buChar char="•"/>
              <a:defRPr sz="1050"/>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8" name="Google Shape;31;p27">
            <a:extLst>
              <a:ext uri="{FF2B5EF4-FFF2-40B4-BE49-F238E27FC236}">
                <a16:creationId xmlns:a16="http://schemas.microsoft.com/office/drawing/2014/main" id="{A7A75F3D-44C5-C841-93A8-5E2F5FDF07DC}"/>
              </a:ext>
            </a:extLst>
          </p:cNvPr>
          <p:cNvSpPr txBox="1">
            <a:spLocks noGrp="1"/>
          </p:cNvSpPr>
          <p:nvPr>
            <p:ph type="sldNum" idx="12"/>
          </p:nvPr>
        </p:nvSpPr>
        <p:spPr>
          <a:xfrm>
            <a:off x="8741034" y="6490170"/>
            <a:ext cx="655504" cy="31216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900" b="0" i="0" u="none" strike="noStrike" cap="none">
                <a:solidFill>
                  <a:srgbClr val="5E514D"/>
                </a:solidFill>
                <a:latin typeface="Impact"/>
                <a:ea typeface="Impact"/>
                <a:cs typeface="Impact"/>
                <a:sym typeface="Impact"/>
              </a:defRPr>
            </a:lvl1pPr>
            <a:lvl2pPr marL="0" marR="0" lvl="1" indent="0" algn="l" rtl="0">
              <a:spcBef>
                <a:spcPts val="0"/>
              </a:spcBef>
              <a:buNone/>
              <a:defRPr sz="900" b="0" i="0" u="none" strike="noStrike" cap="none">
                <a:solidFill>
                  <a:srgbClr val="5E514D"/>
                </a:solidFill>
                <a:latin typeface="Impact"/>
                <a:ea typeface="Impact"/>
                <a:cs typeface="Impact"/>
                <a:sym typeface="Impact"/>
              </a:defRPr>
            </a:lvl2pPr>
            <a:lvl3pPr marL="0" marR="0" lvl="2" indent="0" algn="l" rtl="0">
              <a:spcBef>
                <a:spcPts val="0"/>
              </a:spcBef>
              <a:buNone/>
              <a:defRPr sz="900" b="0" i="0" u="none" strike="noStrike" cap="none">
                <a:solidFill>
                  <a:srgbClr val="5E514D"/>
                </a:solidFill>
                <a:latin typeface="Impact"/>
                <a:ea typeface="Impact"/>
                <a:cs typeface="Impact"/>
                <a:sym typeface="Impact"/>
              </a:defRPr>
            </a:lvl3pPr>
            <a:lvl4pPr marL="0" marR="0" lvl="3" indent="0" algn="l" rtl="0">
              <a:spcBef>
                <a:spcPts val="0"/>
              </a:spcBef>
              <a:buNone/>
              <a:defRPr sz="900" b="0" i="0" u="none" strike="noStrike" cap="none">
                <a:solidFill>
                  <a:srgbClr val="5E514D"/>
                </a:solidFill>
                <a:latin typeface="Impact"/>
                <a:ea typeface="Impact"/>
                <a:cs typeface="Impact"/>
                <a:sym typeface="Impact"/>
              </a:defRPr>
            </a:lvl4pPr>
            <a:lvl5pPr marL="0" marR="0" lvl="4" indent="0" algn="l" rtl="0">
              <a:spcBef>
                <a:spcPts val="0"/>
              </a:spcBef>
              <a:buNone/>
              <a:defRPr sz="900" b="0" i="0" u="none" strike="noStrike" cap="none">
                <a:solidFill>
                  <a:srgbClr val="5E514D"/>
                </a:solidFill>
                <a:latin typeface="Impact"/>
                <a:ea typeface="Impact"/>
                <a:cs typeface="Impact"/>
                <a:sym typeface="Impact"/>
              </a:defRPr>
            </a:lvl5pPr>
            <a:lvl6pPr marL="0" marR="0" lvl="5" indent="0" algn="l" rtl="0">
              <a:spcBef>
                <a:spcPts val="0"/>
              </a:spcBef>
              <a:buNone/>
              <a:defRPr sz="900" b="0" i="0" u="none" strike="noStrike" cap="none">
                <a:solidFill>
                  <a:srgbClr val="5E514D"/>
                </a:solidFill>
                <a:latin typeface="Impact"/>
                <a:ea typeface="Impact"/>
                <a:cs typeface="Impact"/>
                <a:sym typeface="Impact"/>
              </a:defRPr>
            </a:lvl6pPr>
            <a:lvl7pPr marL="0" marR="0" lvl="6" indent="0" algn="l" rtl="0">
              <a:spcBef>
                <a:spcPts val="0"/>
              </a:spcBef>
              <a:buNone/>
              <a:defRPr sz="900" b="0" i="0" u="none" strike="noStrike" cap="none">
                <a:solidFill>
                  <a:srgbClr val="5E514D"/>
                </a:solidFill>
                <a:latin typeface="Impact"/>
                <a:ea typeface="Impact"/>
                <a:cs typeface="Impact"/>
                <a:sym typeface="Impact"/>
              </a:defRPr>
            </a:lvl7pPr>
            <a:lvl8pPr marL="0" marR="0" lvl="7" indent="0" algn="l" rtl="0">
              <a:spcBef>
                <a:spcPts val="0"/>
              </a:spcBef>
              <a:buNone/>
              <a:defRPr sz="900" b="0" i="0" u="none" strike="noStrike" cap="none">
                <a:solidFill>
                  <a:srgbClr val="5E514D"/>
                </a:solidFill>
                <a:latin typeface="Impact"/>
                <a:ea typeface="Impact"/>
                <a:cs typeface="Impact"/>
                <a:sym typeface="Impact"/>
              </a:defRPr>
            </a:lvl8pPr>
            <a:lvl9pPr marL="0" marR="0" lvl="8" indent="0" algn="l" rtl="0">
              <a:spcBef>
                <a:spcPts val="0"/>
              </a:spcBef>
              <a:buNone/>
              <a:defRPr sz="900" b="0" i="0" u="none" strike="noStrike" cap="none">
                <a:solidFill>
                  <a:srgbClr val="5E514D"/>
                </a:solidFill>
                <a:latin typeface="Impact"/>
                <a:ea typeface="Impact"/>
                <a:cs typeface="Impact"/>
                <a:sym typeface="Impact"/>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4248681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9DB4FF-1D34-4E4C-A109-58CEEB85C2B0}"/>
              </a:ext>
            </a:extLst>
          </p:cNvPr>
          <p:cNvSpPr>
            <a:spLocks noGrp="1"/>
          </p:cNvSpPr>
          <p:nvPr>
            <p:ph type="title"/>
          </p:nvPr>
        </p:nvSpPr>
        <p:spPr>
          <a:xfrm>
            <a:off x="155275" y="146649"/>
            <a:ext cx="8823290" cy="741872"/>
          </a:xfrm>
        </p:spPr>
        <p:txBody>
          <a:bodyPr>
            <a:normAutofit/>
          </a:bodyPr>
          <a:lstStyle>
            <a:lvl1pPr algn="l" defTabSz="685800" rtl="0" eaLnBrk="1" latinLnBrk="0" hangingPunct="1">
              <a:lnSpc>
                <a:spcPct val="90000"/>
              </a:lnSpc>
              <a:spcBef>
                <a:spcPct val="0"/>
              </a:spcBef>
              <a:buNone/>
              <a:defRPr lang="fr-FR" sz="2100" kern="1200" cap="none" baseline="0" dirty="0">
                <a:solidFill>
                  <a:srgbClr val="E30613"/>
                </a:solidFill>
                <a:latin typeface="+mj-lt"/>
                <a:ea typeface="+mj-ea"/>
                <a:cs typeface="+mj-cs"/>
              </a:defRPr>
            </a:lvl1pPr>
          </a:lstStyle>
          <a:p>
            <a:r>
              <a:rPr lang="fr-FR"/>
              <a:t>Modifiez le style du titre</a:t>
            </a:r>
          </a:p>
        </p:txBody>
      </p:sp>
    </p:spTree>
    <p:extLst>
      <p:ext uri="{BB962C8B-B14F-4D97-AF65-F5344CB8AC3E}">
        <p14:creationId xmlns:p14="http://schemas.microsoft.com/office/powerpoint/2010/main" val="3030720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Page vierge">
    <p:spTree>
      <p:nvGrpSpPr>
        <p:cNvPr id="1" name=""/>
        <p:cNvGrpSpPr/>
        <p:nvPr/>
      </p:nvGrpSpPr>
      <p:grpSpPr>
        <a:xfrm>
          <a:off x="0" y="0"/>
          <a:ext cx="0" cy="0"/>
          <a:chOff x="0" y="0"/>
          <a:chExt cx="0" cy="0"/>
        </a:xfrm>
      </p:grpSpPr>
      <p:sp>
        <p:nvSpPr>
          <p:cNvPr id="4" name="Espace réservé du numéro de diapositive 2">
            <a:extLst>
              <a:ext uri="{FF2B5EF4-FFF2-40B4-BE49-F238E27FC236}">
                <a16:creationId xmlns:a16="http://schemas.microsoft.com/office/drawing/2014/main" id="{2E1FCFFB-FF51-3447-86FD-7615B1A5D0A9}"/>
              </a:ext>
            </a:extLst>
          </p:cNvPr>
          <p:cNvSpPr>
            <a:spLocks noGrp="1"/>
          </p:cNvSpPr>
          <p:nvPr>
            <p:ph type="sldNum" sz="quarter" idx="4"/>
          </p:nvPr>
        </p:nvSpPr>
        <p:spPr>
          <a:xfrm>
            <a:off x="8714150" y="6435535"/>
            <a:ext cx="655504" cy="312165"/>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
        <p:nvSpPr>
          <p:cNvPr id="3" name="Rectangle 2">
            <a:extLst>
              <a:ext uri="{FF2B5EF4-FFF2-40B4-BE49-F238E27FC236}">
                <a16:creationId xmlns:a16="http://schemas.microsoft.com/office/drawing/2014/main" id="{F9A758ED-80F2-AD4D-B76D-55051943733F}"/>
              </a:ext>
            </a:extLst>
          </p:cNvPr>
          <p:cNvSpPr/>
          <p:nvPr userDrawn="1"/>
        </p:nvSpPr>
        <p:spPr>
          <a:xfrm>
            <a:off x="0" y="-8826"/>
            <a:ext cx="9144000" cy="68756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err="1">
              <a:solidFill>
                <a:schemeClr val="tx1"/>
              </a:solidFill>
            </a:endParaRPr>
          </a:p>
        </p:txBody>
      </p:sp>
      <p:sp>
        <p:nvSpPr>
          <p:cNvPr id="5" name="Forme libre 4">
            <a:extLst>
              <a:ext uri="{FF2B5EF4-FFF2-40B4-BE49-F238E27FC236}">
                <a16:creationId xmlns:a16="http://schemas.microsoft.com/office/drawing/2014/main" id="{F46DAB6E-0CA2-1A4A-8B8C-EEEF62FFA420}"/>
              </a:ext>
            </a:extLst>
          </p:cNvPr>
          <p:cNvSpPr/>
          <p:nvPr userDrawn="1"/>
        </p:nvSpPr>
        <p:spPr>
          <a:xfrm>
            <a:off x="-13312" y="1"/>
            <a:ext cx="3217668" cy="6875652"/>
          </a:xfrm>
          <a:custGeom>
            <a:avLst/>
            <a:gdLst>
              <a:gd name="connsiteX0" fmla="*/ 0 w 3217668"/>
              <a:gd name="connsiteY0" fmla="*/ 0 h 5156739"/>
              <a:gd name="connsiteX1" fmla="*/ 1906298 w 3217668"/>
              <a:gd name="connsiteY1" fmla="*/ 0 h 5156739"/>
              <a:gd name="connsiteX2" fmla="*/ 2051580 w 3217668"/>
              <a:gd name="connsiteY2" fmla="*/ 108640 h 5156739"/>
              <a:gd name="connsiteX3" fmla="*/ 3217668 w 3217668"/>
              <a:gd name="connsiteY3" fmla="*/ 2581277 h 5156739"/>
              <a:gd name="connsiteX4" fmla="*/ 2051580 w 3217668"/>
              <a:gd name="connsiteY4" fmla="*/ 5053914 h 5156739"/>
              <a:gd name="connsiteX5" fmla="*/ 1914074 w 3217668"/>
              <a:gd name="connsiteY5" fmla="*/ 5156739 h 5156739"/>
              <a:gd name="connsiteX6" fmla="*/ 0 w 3217668"/>
              <a:gd name="connsiteY6" fmla="*/ 5156739 h 5156739"/>
              <a:gd name="connsiteX7" fmla="*/ 0 w 3217668"/>
              <a:gd name="connsiteY7" fmla="*/ 0 h 515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7668" h="5156739">
                <a:moveTo>
                  <a:pt x="0" y="0"/>
                </a:moveTo>
                <a:lnTo>
                  <a:pt x="1906298" y="0"/>
                </a:lnTo>
                <a:lnTo>
                  <a:pt x="2051580" y="108640"/>
                </a:lnTo>
                <a:cubicBezTo>
                  <a:pt x="2763739" y="696366"/>
                  <a:pt x="3217668" y="1585811"/>
                  <a:pt x="3217668" y="2581277"/>
                </a:cubicBezTo>
                <a:cubicBezTo>
                  <a:pt x="3217668" y="3576743"/>
                  <a:pt x="2763739" y="4466188"/>
                  <a:pt x="2051580" y="5053914"/>
                </a:cubicBezTo>
                <a:lnTo>
                  <a:pt x="1914074" y="5156739"/>
                </a:lnTo>
                <a:lnTo>
                  <a:pt x="0" y="51567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800" dirty="0" err="1">
              <a:solidFill>
                <a:schemeClr val="tx1"/>
              </a:solidFill>
            </a:endParaRPr>
          </a:p>
        </p:txBody>
      </p:sp>
      <p:sp>
        <p:nvSpPr>
          <p:cNvPr id="6" name="ZoneTexte 5">
            <a:extLst>
              <a:ext uri="{FF2B5EF4-FFF2-40B4-BE49-F238E27FC236}">
                <a16:creationId xmlns:a16="http://schemas.microsoft.com/office/drawing/2014/main" id="{61BC2E84-5671-384C-93F7-A675D49011A3}"/>
              </a:ext>
            </a:extLst>
          </p:cNvPr>
          <p:cNvSpPr txBox="1"/>
          <p:nvPr userDrawn="1"/>
        </p:nvSpPr>
        <p:spPr>
          <a:xfrm>
            <a:off x="305746" y="3044281"/>
            <a:ext cx="2579552" cy="769441"/>
          </a:xfrm>
          <a:prstGeom prst="rect">
            <a:avLst/>
          </a:prstGeom>
          <a:noFill/>
        </p:spPr>
        <p:txBody>
          <a:bodyPr wrap="none" rtlCol="0" anchor="ctr" anchorCtr="0">
            <a:spAutoFit/>
          </a:bodyPr>
          <a:lstStyle/>
          <a:p>
            <a:r>
              <a:rPr lang="fr-FR" sz="4400" dirty="0">
                <a:solidFill>
                  <a:schemeClr val="bg2"/>
                </a:solidFill>
                <a:latin typeface="+mj-lt"/>
              </a:rPr>
              <a:t>SOMMAIRE</a:t>
            </a:r>
          </a:p>
        </p:txBody>
      </p:sp>
      <p:sp>
        <p:nvSpPr>
          <p:cNvPr id="8" name="Forme libre 7">
            <a:extLst>
              <a:ext uri="{FF2B5EF4-FFF2-40B4-BE49-F238E27FC236}">
                <a16:creationId xmlns:a16="http://schemas.microsoft.com/office/drawing/2014/main" id="{769DF3D1-5EDF-3043-8354-E92A58BAF24B}"/>
              </a:ext>
            </a:extLst>
          </p:cNvPr>
          <p:cNvSpPr/>
          <p:nvPr userDrawn="1"/>
        </p:nvSpPr>
        <p:spPr>
          <a:xfrm>
            <a:off x="8384772" y="2416695"/>
            <a:ext cx="759229" cy="2024611"/>
          </a:xfrm>
          <a:custGeom>
            <a:avLst/>
            <a:gdLst>
              <a:gd name="connsiteX0" fmla="*/ 759229 w 759229"/>
              <a:gd name="connsiteY0" fmla="*/ 0 h 1518458"/>
              <a:gd name="connsiteX1" fmla="*/ 759229 w 759229"/>
              <a:gd name="connsiteY1" fmla="*/ 1518458 h 1518458"/>
              <a:gd name="connsiteX2" fmla="*/ 0 w 759229"/>
              <a:gd name="connsiteY2" fmla="*/ 759229 h 1518458"/>
              <a:gd name="connsiteX3" fmla="*/ 759229 w 759229"/>
              <a:gd name="connsiteY3" fmla="*/ 0 h 1518458"/>
            </a:gdLst>
            <a:ahLst/>
            <a:cxnLst>
              <a:cxn ang="0">
                <a:pos x="connsiteX0" y="connsiteY0"/>
              </a:cxn>
              <a:cxn ang="0">
                <a:pos x="connsiteX1" y="connsiteY1"/>
              </a:cxn>
              <a:cxn ang="0">
                <a:pos x="connsiteX2" y="connsiteY2"/>
              </a:cxn>
              <a:cxn ang="0">
                <a:pos x="connsiteX3" y="connsiteY3"/>
              </a:cxn>
            </a:cxnLst>
            <a:rect l="l" t="t" r="r" b="b"/>
            <a:pathLst>
              <a:path w="759229" h="1518458">
                <a:moveTo>
                  <a:pt x="759229" y="0"/>
                </a:moveTo>
                <a:lnTo>
                  <a:pt x="759229" y="1518458"/>
                </a:lnTo>
                <a:cubicBezTo>
                  <a:pt x="339918" y="1518458"/>
                  <a:pt x="0" y="1178540"/>
                  <a:pt x="0" y="759229"/>
                </a:cubicBezTo>
                <a:cubicBezTo>
                  <a:pt x="0" y="339918"/>
                  <a:pt x="339918" y="0"/>
                  <a:pt x="75922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800" dirty="0" err="1">
              <a:solidFill>
                <a:schemeClr val="tx1"/>
              </a:solidFill>
            </a:endParaRPr>
          </a:p>
        </p:txBody>
      </p:sp>
    </p:spTree>
    <p:extLst>
      <p:ext uri="{BB962C8B-B14F-4D97-AF65-F5344CB8AC3E}">
        <p14:creationId xmlns:p14="http://schemas.microsoft.com/office/powerpoint/2010/main" val="224704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Page vierge">
    <p:spTree>
      <p:nvGrpSpPr>
        <p:cNvPr id="1" name=""/>
        <p:cNvGrpSpPr/>
        <p:nvPr/>
      </p:nvGrpSpPr>
      <p:grpSpPr>
        <a:xfrm>
          <a:off x="0" y="0"/>
          <a:ext cx="0" cy="0"/>
          <a:chOff x="0" y="0"/>
          <a:chExt cx="0" cy="0"/>
        </a:xfrm>
      </p:grpSpPr>
      <p:sp>
        <p:nvSpPr>
          <p:cNvPr id="4" name="Espace réservé du numéro de diapositive 2">
            <a:extLst>
              <a:ext uri="{FF2B5EF4-FFF2-40B4-BE49-F238E27FC236}">
                <a16:creationId xmlns:a16="http://schemas.microsoft.com/office/drawing/2014/main" id="{2E1FCFFB-FF51-3447-86FD-7615B1A5D0A9}"/>
              </a:ext>
            </a:extLst>
          </p:cNvPr>
          <p:cNvSpPr>
            <a:spLocks noGrp="1"/>
          </p:cNvSpPr>
          <p:nvPr>
            <p:ph type="sldNum" sz="quarter" idx="4"/>
          </p:nvPr>
        </p:nvSpPr>
        <p:spPr>
          <a:xfrm>
            <a:off x="8714150" y="6435535"/>
            <a:ext cx="655504" cy="312165"/>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
        <p:nvSpPr>
          <p:cNvPr id="3" name="Ellipse 2">
            <a:extLst>
              <a:ext uri="{FF2B5EF4-FFF2-40B4-BE49-F238E27FC236}">
                <a16:creationId xmlns:a16="http://schemas.microsoft.com/office/drawing/2014/main" id="{801994CA-0DF4-2F40-A05C-67C5D292A597}"/>
              </a:ext>
            </a:extLst>
          </p:cNvPr>
          <p:cNvSpPr/>
          <p:nvPr userDrawn="1"/>
        </p:nvSpPr>
        <p:spPr>
          <a:xfrm>
            <a:off x="575556" y="1051676"/>
            <a:ext cx="3565986" cy="4754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err="1">
              <a:solidFill>
                <a:schemeClr val="tx1"/>
              </a:solidFill>
            </a:endParaRPr>
          </a:p>
        </p:txBody>
      </p:sp>
      <p:sp>
        <p:nvSpPr>
          <p:cNvPr id="8" name="Titre 1">
            <a:extLst>
              <a:ext uri="{FF2B5EF4-FFF2-40B4-BE49-F238E27FC236}">
                <a16:creationId xmlns:a16="http://schemas.microsoft.com/office/drawing/2014/main" id="{F7C6D958-6F69-E04C-AD05-CCBD0E008158}"/>
              </a:ext>
            </a:extLst>
          </p:cNvPr>
          <p:cNvSpPr>
            <a:spLocks noGrp="1"/>
          </p:cNvSpPr>
          <p:nvPr>
            <p:ph type="title"/>
          </p:nvPr>
        </p:nvSpPr>
        <p:spPr>
          <a:xfrm>
            <a:off x="4659606" y="2998951"/>
            <a:ext cx="4230059" cy="1671463"/>
          </a:xfrm>
        </p:spPr>
        <p:txBody>
          <a:bodyPr anchor="b"/>
          <a:lstStyle>
            <a:lvl1pPr>
              <a:defRPr sz="4400" cap="all" baseline="0"/>
            </a:lvl1pPr>
          </a:lstStyle>
          <a:p>
            <a:r>
              <a:rPr lang="fr-FR" dirty="0"/>
              <a:t>Modifiez le style du titre</a:t>
            </a:r>
          </a:p>
        </p:txBody>
      </p:sp>
      <p:sp>
        <p:nvSpPr>
          <p:cNvPr id="10" name="Espace réservé du texte 9">
            <a:extLst>
              <a:ext uri="{FF2B5EF4-FFF2-40B4-BE49-F238E27FC236}">
                <a16:creationId xmlns:a16="http://schemas.microsoft.com/office/drawing/2014/main" id="{4463DC7C-DB1C-EA4A-A5A2-8D9DF7A7052B}"/>
              </a:ext>
            </a:extLst>
          </p:cNvPr>
          <p:cNvSpPr>
            <a:spLocks noGrp="1"/>
          </p:cNvSpPr>
          <p:nvPr>
            <p:ph type="body" sz="quarter" idx="10" hasCustomPrompt="1"/>
          </p:nvPr>
        </p:nvSpPr>
        <p:spPr>
          <a:xfrm>
            <a:off x="998793" y="2235565"/>
            <a:ext cx="2719513" cy="2171364"/>
          </a:xfrm>
        </p:spPr>
        <p:txBody>
          <a:bodyPr wrap="square">
            <a:spAutoFit/>
          </a:bodyPr>
          <a:lstStyle>
            <a:lvl1pPr algn="ctr">
              <a:defRPr sz="16600">
                <a:solidFill>
                  <a:schemeClr val="bg1"/>
                </a:solidFill>
              </a:defRPr>
            </a:lvl1pPr>
          </a:lstStyle>
          <a:p>
            <a:pPr lvl="0"/>
            <a:r>
              <a:rPr lang="fr-FR" dirty="0"/>
              <a:t>01.</a:t>
            </a:r>
          </a:p>
        </p:txBody>
      </p:sp>
    </p:spTree>
    <p:extLst>
      <p:ext uri="{BB962C8B-B14F-4D97-AF65-F5344CB8AC3E}">
        <p14:creationId xmlns:p14="http://schemas.microsoft.com/office/powerpoint/2010/main" val="89451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Page vier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4A52D2-2F74-6F41-90AA-A6BEE581D0F5}"/>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err="1">
              <a:solidFill>
                <a:schemeClr val="tx1"/>
              </a:solidFill>
            </a:endParaRPr>
          </a:p>
        </p:txBody>
      </p:sp>
      <p:pic>
        <p:nvPicPr>
          <p:cNvPr id="6" name="Image 5" descr="Une image contenant texte, arts de la table, vaisselle, assiette&#10;&#10;Description générée automatiquement">
            <a:extLst>
              <a:ext uri="{FF2B5EF4-FFF2-40B4-BE49-F238E27FC236}">
                <a16:creationId xmlns:a16="http://schemas.microsoft.com/office/drawing/2014/main" id="{E276C7B1-464E-524E-82B9-8B35A30E58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2095" y="6466492"/>
            <a:ext cx="678180" cy="260043"/>
          </a:xfrm>
          <a:prstGeom prst="rect">
            <a:avLst/>
          </a:prstGeom>
        </p:spPr>
      </p:pic>
      <p:sp>
        <p:nvSpPr>
          <p:cNvPr id="7" name="Espace réservé du numéro de diapositive 2">
            <a:extLst>
              <a:ext uri="{FF2B5EF4-FFF2-40B4-BE49-F238E27FC236}">
                <a16:creationId xmlns:a16="http://schemas.microsoft.com/office/drawing/2014/main" id="{DDADE2D8-4CB9-5B41-8A09-C23B87DAF528}"/>
              </a:ext>
            </a:extLst>
          </p:cNvPr>
          <p:cNvSpPr>
            <a:spLocks noGrp="1"/>
          </p:cNvSpPr>
          <p:nvPr>
            <p:ph type="sldNum" sz="quarter" idx="4"/>
          </p:nvPr>
        </p:nvSpPr>
        <p:spPr>
          <a:xfrm>
            <a:off x="8714150" y="6435535"/>
            <a:ext cx="655504" cy="312165"/>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cxnSp>
        <p:nvCxnSpPr>
          <p:cNvPr id="8" name="Connecteur droit 7">
            <a:extLst>
              <a:ext uri="{FF2B5EF4-FFF2-40B4-BE49-F238E27FC236}">
                <a16:creationId xmlns:a16="http://schemas.microsoft.com/office/drawing/2014/main" id="{25541E11-5D90-4E41-8256-506EFDB0FA83}"/>
              </a:ext>
            </a:extLst>
          </p:cNvPr>
          <p:cNvCxnSpPr/>
          <p:nvPr userDrawn="1"/>
        </p:nvCxnSpPr>
        <p:spPr bwMode="gray">
          <a:xfrm flipV="1">
            <a:off x="8697885" y="6489340"/>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8FF36C80-9FA2-4A46-93EB-B68BF23E354C}"/>
              </a:ext>
            </a:extLst>
          </p:cNvPr>
          <p:cNvSpPr/>
          <p:nvPr userDrawn="1"/>
        </p:nvSpPr>
        <p:spPr>
          <a:xfrm>
            <a:off x="575556" y="1051676"/>
            <a:ext cx="3565986" cy="4754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err="1">
              <a:solidFill>
                <a:schemeClr val="tx1"/>
              </a:solidFill>
            </a:endParaRPr>
          </a:p>
        </p:txBody>
      </p:sp>
      <p:sp>
        <p:nvSpPr>
          <p:cNvPr id="12" name="Titre 1">
            <a:extLst>
              <a:ext uri="{FF2B5EF4-FFF2-40B4-BE49-F238E27FC236}">
                <a16:creationId xmlns:a16="http://schemas.microsoft.com/office/drawing/2014/main" id="{3DB4755C-DB3D-2746-8C1B-71298F9E1FD3}"/>
              </a:ext>
            </a:extLst>
          </p:cNvPr>
          <p:cNvSpPr>
            <a:spLocks noGrp="1"/>
          </p:cNvSpPr>
          <p:nvPr>
            <p:ph type="title"/>
          </p:nvPr>
        </p:nvSpPr>
        <p:spPr>
          <a:xfrm>
            <a:off x="4659606" y="2998951"/>
            <a:ext cx="4230059" cy="1671463"/>
          </a:xfrm>
        </p:spPr>
        <p:txBody>
          <a:bodyPr anchor="b"/>
          <a:lstStyle>
            <a:lvl1pPr>
              <a:defRPr sz="4400" cap="all" baseline="0"/>
            </a:lvl1pPr>
          </a:lstStyle>
          <a:p>
            <a:r>
              <a:rPr lang="fr-FR" dirty="0"/>
              <a:t>Modifiez le style du titre</a:t>
            </a:r>
          </a:p>
        </p:txBody>
      </p:sp>
      <p:sp>
        <p:nvSpPr>
          <p:cNvPr id="13" name="Espace réservé du texte 9">
            <a:extLst>
              <a:ext uri="{FF2B5EF4-FFF2-40B4-BE49-F238E27FC236}">
                <a16:creationId xmlns:a16="http://schemas.microsoft.com/office/drawing/2014/main" id="{3AE5018F-701D-C04B-9BB0-40E8233491E0}"/>
              </a:ext>
            </a:extLst>
          </p:cNvPr>
          <p:cNvSpPr>
            <a:spLocks noGrp="1"/>
          </p:cNvSpPr>
          <p:nvPr>
            <p:ph type="body" sz="quarter" idx="10" hasCustomPrompt="1"/>
          </p:nvPr>
        </p:nvSpPr>
        <p:spPr>
          <a:xfrm>
            <a:off x="998793" y="2235565"/>
            <a:ext cx="2719513" cy="2171364"/>
          </a:xfrm>
        </p:spPr>
        <p:txBody>
          <a:bodyPr wrap="square">
            <a:spAutoFit/>
          </a:bodyPr>
          <a:lstStyle>
            <a:lvl1pPr algn="ctr">
              <a:defRPr sz="16600">
                <a:solidFill>
                  <a:schemeClr val="bg2"/>
                </a:solidFill>
              </a:defRPr>
            </a:lvl1pPr>
          </a:lstStyle>
          <a:p>
            <a:pPr lvl="0"/>
            <a:r>
              <a:rPr lang="fr-FR" dirty="0"/>
              <a:t>01.</a:t>
            </a:r>
          </a:p>
        </p:txBody>
      </p:sp>
    </p:spTree>
    <p:extLst>
      <p:ext uri="{BB962C8B-B14F-4D97-AF65-F5344CB8AC3E}">
        <p14:creationId xmlns:p14="http://schemas.microsoft.com/office/powerpoint/2010/main" val="119290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4" name="Espace réservé du numéro de diapositive 2">
            <a:extLst>
              <a:ext uri="{FF2B5EF4-FFF2-40B4-BE49-F238E27FC236}">
                <a16:creationId xmlns:a16="http://schemas.microsoft.com/office/drawing/2014/main" id="{2E1FCFFB-FF51-3447-86FD-7615B1A5D0A9}"/>
              </a:ext>
            </a:extLst>
          </p:cNvPr>
          <p:cNvSpPr>
            <a:spLocks noGrp="1"/>
          </p:cNvSpPr>
          <p:nvPr>
            <p:ph type="sldNum" sz="quarter" idx="4"/>
          </p:nvPr>
        </p:nvSpPr>
        <p:spPr>
          <a:xfrm>
            <a:off x="8714150" y="6435535"/>
            <a:ext cx="655504" cy="312165"/>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
        <p:nvSpPr>
          <p:cNvPr id="2" name="Titre 1">
            <a:extLst>
              <a:ext uri="{FF2B5EF4-FFF2-40B4-BE49-F238E27FC236}">
                <a16:creationId xmlns:a16="http://schemas.microsoft.com/office/drawing/2014/main" id="{D650A9EA-B5B9-124A-B4C3-B7FFFEDFA0EE}"/>
              </a:ext>
            </a:extLst>
          </p:cNvPr>
          <p:cNvSpPr>
            <a:spLocks noGrp="1"/>
          </p:cNvSpPr>
          <p:nvPr>
            <p:ph type="title"/>
          </p:nvPr>
        </p:nvSpPr>
        <p:spPr/>
        <p:txBody>
          <a:bodyPr/>
          <a:lstStyle/>
          <a:p>
            <a:r>
              <a:rPr lang="fr-FR"/>
              <a:t>Modifiez le style du titre</a:t>
            </a:r>
          </a:p>
        </p:txBody>
      </p:sp>
      <p:sp>
        <p:nvSpPr>
          <p:cNvPr id="5" name="Espace réservé du texte 4">
            <a:extLst>
              <a:ext uri="{FF2B5EF4-FFF2-40B4-BE49-F238E27FC236}">
                <a16:creationId xmlns:a16="http://schemas.microsoft.com/office/drawing/2014/main" id="{7A1B2A06-F8F3-3D4B-AAF9-21E8A8604ECA}"/>
              </a:ext>
            </a:extLst>
          </p:cNvPr>
          <p:cNvSpPr>
            <a:spLocks noGrp="1"/>
          </p:cNvSpPr>
          <p:nvPr>
            <p:ph type="body" sz="quarter" idx="10"/>
          </p:nvPr>
        </p:nvSpPr>
        <p:spPr>
          <a:xfrm>
            <a:off x="350265" y="819179"/>
            <a:ext cx="8473061" cy="209288"/>
          </a:xfrm>
        </p:spPr>
        <p:txBody>
          <a:bodyPr>
            <a:spAutoFit/>
          </a:bodyPr>
          <a:lstStyle>
            <a:lvl1pPr>
              <a:defRPr sz="1600"/>
            </a:lvl1pPr>
          </a:lstStyle>
          <a:p>
            <a:pPr lvl="0"/>
            <a:r>
              <a:rPr lang="fr-FR" dirty="0"/>
              <a:t>Cliquez pour modifier les styles du texte du masque</a:t>
            </a:r>
          </a:p>
        </p:txBody>
      </p:sp>
    </p:spTree>
    <p:extLst>
      <p:ext uri="{BB962C8B-B14F-4D97-AF65-F5344CB8AC3E}">
        <p14:creationId xmlns:p14="http://schemas.microsoft.com/office/powerpoint/2010/main" val="81741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Page vier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547DEB-5A1E-BF46-9DE9-9F0010A14CDA}"/>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err="1">
              <a:solidFill>
                <a:schemeClr val="tx1"/>
              </a:solidFill>
            </a:endParaRPr>
          </a:p>
        </p:txBody>
      </p:sp>
      <p:sp>
        <p:nvSpPr>
          <p:cNvPr id="2" name="Titre 1">
            <a:extLst>
              <a:ext uri="{FF2B5EF4-FFF2-40B4-BE49-F238E27FC236}">
                <a16:creationId xmlns:a16="http://schemas.microsoft.com/office/drawing/2014/main" id="{D650A9EA-B5B9-124A-B4C3-B7FFFEDFA0E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5" name="Espace réservé du texte 4">
            <a:extLst>
              <a:ext uri="{FF2B5EF4-FFF2-40B4-BE49-F238E27FC236}">
                <a16:creationId xmlns:a16="http://schemas.microsoft.com/office/drawing/2014/main" id="{7A1B2A06-F8F3-3D4B-AAF9-21E8A8604ECA}"/>
              </a:ext>
            </a:extLst>
          </p:cNvPr>
          <p:cNvSpPr>
            <a:spLocks noGrp="1"/>
          </p:cNvSpPr>
          <p:nvPr>
            <p:ph type="body" sz="quarter" idx="10"/>
          </p:nvPr>
        </p:nvSpPr>
        <p:spPr>
          <a:xfrm>
            <a:off x="350265" y="819179"/>
            <a:ext cx="8473061" cy="209288"/>
          </a:xfrm>
        </p:spPr>
        <p:txBody>
          <a:bodyPr>
            <a:spAutoFit/>
          </a:bodyPr>
          <a:lstStyle>
            <a:lvl1pPr>
              <a:defRPr sz="1600">
                <a:solidFill>
                  <a:schemeClr val="bg1"/>
                </a:solidFill>
              </a:defRPr>
            </a:lvl1pPr>
          </a:lstStyle>
          <a:p>
            <a:pPr lvl="0"/>
            <a:r>
              <a:rPr lang="fr-FR" dirty="0"/>
              <a:t>Cliquez pour modifier les styles du texte du masque</a:t>
            </a:r>
          </a:p>
        </p:txBody>
      </p:sp>
      <p:pic>
        <p:nvPicPr>
          <p:cNvPr id="7" name="Image 6" descr="Une image contenant texte, arts de la table, vaisselle, assiette&#10;&#10;Description générée automatiquement">
            <a:extLst>
              <a:ext uri="{FF2B5EF4-FFF2-40B4-BE49-F238E27FC236}">
                <a16:creationId xmlns:a16="http://schemas.microsoft.com/office/drawing/2014/main" id="{005A89D4-4F2B-7644-AF29-85302D8F9F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2095" y="6466492"/>
            <a:ext cx="678180" cy="260043"/>
          </a:xfrm>
          <a:prstGeom prst="rect">
            <a:avLst/>
          </a:prstGeom>
        </p:spPr>
      </p:pic>
      <p:sp>
        <p:nvSpPr>
          <p:cNvPr id="8" name="Espace réservé du numéro de diapositive 2">
            <a:extLst>
              <a:ext uri="{FF2B5EF4-FFF2-40B4-BE49-F238E27FC236}">
                <a16:creationId xmlns:a16="http://schemas.microsoft.com/office/drawing/2014/main" id="{983862DC-57EA-A34B-A4B2-0A37A013049B}"/>
              </a:ext>
            </a:extLst>
          </p:cNvPr>
          <p:cNvSpPr>
            <a:spLocks noGrp="1"/>
          </p:cNvSpPr>
          <p:nvPr>
            <p:ph type="sldNum" sz="quarter" idx="4"/>
          </p:nvPr>
        </p:nvSpPr>
        <p:spPr>
          <a:xfrm>
            <a:off x="8714150" y="6435535"/>
            <a:ext cx="655504" cy="312165"/>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cxnSp>
        <p:nvCxnSpPr>
          <p:cNvPr id="9" name="Connecteur droit 8">
            <a:extLst>
              <a:ext uri="{FF2B5EF4-FFF2-40B4-BE49-F238E27FC236}">
                <a16:creationId xmlns:a16="http://schemas.microsoft.com/office/drawing/2014/main" id="{F08FE104-3326-4349-BBE3-1FAD0EFF1950}"/>
              </a:ext>
            </a:extLst>
          </p:cNvPr>
          <p:cNvCxnSpPr/>
          <p:nvPr userDrawn="1"/>
        </p:nvCxnSpPr>
        <p:spPr bwMode="gray">
          <a:xfrm flipV="1">
            <a:off x="8697885" y="6489340"/>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59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Page vier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547DEB-5A1E-BF46-9DE9-9F0010A14CDA}"/>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err="1">
              <a:solidFill>
                <a:schemeClr val="tx1"/>
              </a:solidFill>
            </a:endParaRPr>
          </a:p>
        </p:txBody>
      </p:sp>
      <p:pic>
        <p:nvPicPr>
          <p:cNvPr id="7" name="Image 6" descr="Une image contenant texte, arts de la table, vaisselle, assiette&#10;&#10;Description générée automatiquement">
            <a:extLst>
              <a:ext uri="{FF2B5EF4-FFF2-40B4-BE49-F238E27FC236}">
                <a16:creationId xmlns:a16="http://schemas.microsoft.com/office/drawing/2014/main" id="{005A89D4-4F2B-7644-AF29-85302D8F9F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2095" y="6466492"/>
            <a:ext cx="678180" cy="260043"/>
          </a:xfrm>
          <a:prstGeom prst="rect">
            <a:avLst/>
          </a:prstGeom>
        </p:spPr>
      </p:pic>
      <p:sp>
        <p:nvSpPr>
          <p:cNvPr id="8" name="Espace réservé du numéro de diapositive 2">
            <a:extLst>
              <a:ext uri="{FF2B5EF4-FFF2-40B4-BE49-F238E27FC236}">
                <a16:creationId xmlns:a16="http://schemas.microsoft.com/office/drawing/2014/main" id="{983862DC-57EA-A34B-A4B2-0A37A013049B}"/>
              </a:ext>
            </a:extLst>
          </p:cNvPr>
          <p:cNvSpPr>
            <a:spLocks noGrp="1"/>
          </p:cNvSpPr>
          <p:nvPr>
            <p:ph type="sldNum" sz="quarter" idx="4"/>
          </p:nvPr>
        </p:nvSpPr>
        <p:spPr>
          <a:xfrm>
            <a:off x="8714150" y="6435535"/>
            <a:ext cx="655504" cy="312165"/>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cxnSp>
        <p:nvCxnSpPr>
          <p:cNvPr id="9" name="Connecteur droit 8">
            <a:extLst>
              <a:ext uri="{FF2B5EF4-FFF2-40B4-BE49-F238E27FC236}">
                <a16:creationId xmlns:a16="http://schemas.microsoft.com/office/drawing/2014/main" id="{F08FE104-3326-4349-BBE3-1FAD0EFF1950}"/>
              </a:ext>
            </a:extLst>
          </p:cNvPr>
          <p:cNvCxnSpPr/>
          <p:nvPr userDrawn="1"/>
        </p:nvCxnSpPr>
        <p:spPr bwMode="gray">
          <a:xfrm flipV="1">
            <a:off x="8697885" y="6489340"/>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7CF5F95E-E673-FD4C-A182-195099105D14}"/>
              </a:ext>
            </a:extLst>
          </p:cNvPr>
          <p:cNvSpPr>
            <a:spLocks noGrp="1"/>
          </p:cNvSpPr>
          <p:nvPr>
            <p:ph type="title"/>
          </p:nvPr>
        </p:nvSpPr>
        <p:spPr>
          <a:xfrm>
            <a:off x="350264" y="100688"/>
            <a:ext cx="8472894" cy="1037233"/>
          </a:xfrm>
        </p:spPr>
        <p:txBody>
          <a:bodyPr/>
          <a:lstStyle/>
          <a:p>
            <a:r>
              <a:rPr lang="fr-FR" dirty="0"/>
              <a:t>Modifiez le style du titre</a:t>
            </a:r>
          </a:p>
        </p:txBody>
      </p:sp>
    </p:spTree>
    <p:extLst>
      <p:ext uri="{BB962C8B-B14F-4D97-AF65-F5344CB8AC3E}">
        <p14:creationId xmlns:p14="http://schemas.microsoft.com/office/powerpoint/2010/main" val="155752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age vierge">
    <p:spTree>
      <p:nvGrpSpPr>
        <p:cNvPr id="1" name=""/>
        <p:cNvGrpSpPr/>
        <p:nvPr/>
      </p:nvGrpSpPr>
      <p:grpSpPr>
        <a:xfrm>
          <a:off x="0" y="0"/>
          <a:ext cx="0" cy="0"/>
          <a:chOff x="0" y="0"/>
          <a:chExt cx="0" cy="0"/>
        </a:xfrm>
      </p:grpSpPr>
      <p:sp>
        <p:nvSpPr>
          <p:cNvPr id="4" name="Espace réservé du numéro de diapositive 2">
            <a:extLst>
              <a:ext uri="{FF2B5EF4-FFF2-40B4-BE49-F238E27FC236}">
                <a16:creationId xmlns:a16="http://schemas.microsoft.com/office/drawing/2014/main" id="{2E1FCFFB-FF51-3447-86FD-7615B1A5D0A9}"/>
              </a:ext>
            </a:extLst>
          </p:cNvPr>
          <p:cNvSpPr>
            <a:spLocks noGrp="1"/>
          </p:cNvSpPr>
          <p:nvPr>
            <p:ph type="sldNum" sz="quarter" idx="4"/>
          </p:nvPr>
        </p:nvSpPr>
        <p:spPr>
          <a:xfrm>
            <a:off x="8714150" y="6435535"/>
            <a:ext cx="655504" cy="312165"/>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
        <p:nvSpPr>
          <p:cNvPr id="2" name="Titre 1">
            <a:extLst>
              <a:ext uri="{FF2B5EF4-FFF2-40B4-BE49-F238E27FC236}">
                <a16:creationId xmlns:a16="http://schemas.microsoft.com/office/drawing/2014/main" id="{D650A9EA-B5B9-124A-B4C3-B7FFFEDFA0EE}"/>
              </a:ext>
            </a:extLst>
          </p:cNvPr>
          <p:cNvSpPr>
            <a:spLocks noGrp="1"/>
          </p:cNvSpPr>
          <p:nvPr>
            <p:ph type="title"/>
          </p:nvPr>
        </p:nvSpPr>
        <p:spPr>
          <a:xfrm>
            <a:off x="350264" y="100688"/>
            <a:ext cx="8472894" cy="1037233"/>
          </a:xfrm>
        </p:spPr>
        <p:txBody>
          <a:bodyPr/>
          <a:lstStyle/>
          <a:p>
            <a:r>
              <a:rPr lang="fr-FR" dirty="0"/>
              <a:t>Modifiez le style du titre</a:t>
            </a:r>
          </a:p>
        </p:txBody>
      </p:sp>
    </p:spTree>
    <p:extLst>
      <p:ext uri="{BB962C8B-B14F-4D97-AF65-F5344CB8AC3E}">
        <p14:creationId xmlns:p14="http://schemas.microsoft.com/office/powerpoint/2010/main" val="52889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age vierge">
    <p:spTree>
      <p:nvGrpSpPr>
        <p:cNvPr id="1" name=""/>
        <p:cNvGrpSpPr/>
        <p:nvPr/>
      </p:nvGrpSpPr>
      <p:grpSpPr>
        <a:xfrm>
          <a:off x="0" y="0"/>
          <a:ext cx="0" cy="0"/>
          <a:chOff x="0" y="0"/>
          <a:chExt cx="0" cy="0"/>
        </a:xfrm>
      </p:grpSpPr>
      <p:sp>
        <p:nvSpPr>
          <p:cNvPr id="4" name="Espace réservé du numéro de diapositive 2">
            <a:extLst>
              <a:ext uri="{FF2B5EF4-FFF2-40B4-BE49-F238E27FC236}">
                <a16:creationId xmlns:a16="http://schemas.microsoft.com/office/drawing/2014/main" id="{2E1FCFFB-FF51-3447-86FD-7615B1A5D0A9}"/>
              </a:ext>
            </a:extLst>
          </p:cNvPr>
          <p:cNvSpPr>
            <a:spLocks noGrp="1"/>
          </p:cNvSpPr>
          <p:nvPr>
            <p:ph type="sldNum" sz="quarter" idx="4"/>
          </p:nvPr>
        </p:nvSpPr>
        <p:spPr>
          <a:xfrm>
            <a:off x="8714150" y="6435535"/>
            <a:ext cx="655504" cy="312165"/>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Tree>
    <p:extLst>
      <p:ext uri="{BB962C8B-B14F-4D97-AF65-F5344CB8AC3E}">
        <p14:creationId xmlns:p14="http://schemas.microsoft.com/office/powerpoint/2010/main" val="372062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42000" y="1314000"/>
            <a:ext cx="8460000" cy="4639125"/>
          </a:xfrm>
          <a:prstGeom prst="rect">
            <a:avLst/>
          </a:prstGeom>
        </p:spPr>
        <p:txBody>
          <a:bodyPr vert="horz" lIns="0" tIns="0" rIns="0" bIns="0" rtlCol="0">
            <a:noAutofit/>
          </a:bodyPr>
          <a:lstStyle/>
          <a:p>
            <a:pPr lvl="0"/>
            <a:r>
              <a:rPr lang="fr-FR" dirty="0"/>
              <a:t>Cliquez pour modifier le sous-titre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7"/>
            <a:endParaRPr lang="fr-FR" dirty="0"/>
          </a:p>
          <a:p>
            <a:pPr lvl="7"/>
            <a:endParaRPr lang="fr-FR" dirty="0"/>
          </a:p>
        </p:txBody>
      </p:sp>
      <p:cxnSp>
        <p:nvCxnSpPr>
          <p:cNvPr id="14" name="Connecteur droit 13"/>
          <p:cNvCxnSpPr/>
          <p:nvPr userDrawn="1"/>
        </p:nvCxnSpPr>
        <p:spPr bwMode="gray">
          <a:xfrm flipV="1">
            <a:off x="8697885" y="6489340"/>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bwMode="gray">
          <a:xfrm>
            <a:off x="350264" y="100688"/>
            <a:ext cx="8472894" cy="648072"/>
          </a:xfrm>
          <a:prstGeom prst="rect">
            <a:avLst/>
          </a:prstGeom>
        </p:spPr>
        <p:txBody>
          <a:bodyPr vert="horz" lIns="0" tIns="0" rIns="0" bIns="0" rtlCol="0" anchor="b" anchorCtr="0">
            <a:noAutofit/>
          </a:bodyPr>
          <a:lstStyle/>
          <a:p>
            <a:r>
              <a:rPr lang="fr-FR" dirty="0"/>
              <a:t>Cliquez pour modifier le titre</a:t>
            </a:r>
          </a:p>
        </p:txBody>
      </p:sp>
      <p:sp>
        <p:nvSpPr>
          <p:cNvPr id="8" name="Espace réservé du numéro de diapositive 2"/>
          <p:cNvSpPr>
            <a:spLocks noGrp="1"/>
          </p:cNvSpPr>
          <p:nvPr>
            <p:ph type="sldNum" sz="quarter" idx="4"/>
          </p:nvPr>
        </p:nvSpPr>
        <p:spPr>
          <a:xfrm>
            <a:off x="8714150" y="6435535"/>
            <a:ext cx="655504" cy="312165"/>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pic>
        <p:nvPicPr>
          <p:cNvPr id="10" name="Graphique 9">
            <a:extLst>
              <a:ext uri="{FF2B5EF4-FFF2-40B4-BE49-F238E27FC236}">
                <a16:creationId xmlns:a16="http://schemas.microsoft.com/office/drawing/2014/main" id="{19FC0E49-2ADA-E14B-BCF2-189C7D66DB36}"/>
              </a:ext>
            </a:extLst>
          </p:cNvPr>
          <p:cNvPicPr>
            <a:picLocks noChangeAspect="1"/>
          </p:cNvPicPr>
          <p:nvPr userDrawn="1"/>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7827925" y="6435535"/>
            <a:ext cx="755940" cy="312165"/>
          </a:xfrm>
          <a:prstGeom prst="rect">
            <a:avLst/>
          </a:prstGeom>
        </p:spPr>
      </p:pic>
    </p:spTree>
    <p:extLst>
      <p:ext uri="{BB962C8B-B14F-4D97-AF65-F5344CB8AC3E}">
        <p14:creationId xmlns:p14="http://schemas.microsoft.com/office/powerpoint/2010/main" val="393787707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hdr="0" ftr="0" dt="0"/>
  <p:txStyles>
    <p:titleStyle>
      <a:lvl1pPr algn="l" defTabSz="685783" rtl="0" eaLnBrk="1" latinLnBrk="0" hangingPunct="1">
        <a:lnSpc>
          <a:spcPct val="85000"/>
        </a:lnSpc>
        <a:spcBef>
          <a:spcPct val="0"/>
        </a:spcBef>
        <a:buNone/>
        <a:defRPr sz="2400" kern="1200">
          <a:solidFill>
            <a:srgbClr val="5E514D"/>
          </a:solidFill>
          <a:latin typeface="+mj-lt"/>
          <a:ea typeface="+mj-ea"/>
          <a:cs typeface="+mj-cs"/>
        </a:defRPr>
      </a:lvl1pPr>
    </p:titleStyle>
    <p:bodyStyle>
      <a:lvl1pPr marL="0" indent="0" algn="l" defTabSz="685783" rtl="0" eaLnBrk="1" latinLnBrk="0" hangingPunct="1">
        <a:lnSpc>
          <a:spcPct val="85000"/>
        </a:lnSpc>
        <a:spcBef>
          <a:spcPts val="0"/>
        </a:spcBef>
        <a:spcAft>
          <a:spcPts val="2250"/>
        </a:spcAft>
        <a:buFont typeface="Arial" pitchFamily="34" charset="0"/>
        <a:buNone/>
        <a:defRPr sz="1800" b="0" kern="1200">
          <a:solidFill>
            <a:srgbClr val="FFCD00"/>
          </a:solidFill>
          <a:latin typeface="+mj-lt"/>
          <a:ea typeface="+mn-ea"/>
          <a:cs typeface="+mn-cs"/>
        </a:defRPr>
      </a:lvl1pPr>
      <a:lvl2pPr marL="0" indent="0" algn="just" defTabSz="685783" rtl="0" eaLnBrk="1" latinLnBrk="0" hangingPunct="1">
        <a:lnSpc>
          <a:spcPct val="120000"/>
        </a:lnSpc>
        <a:spcBef>
          <a:spcPts val="0"/>
        </a:spcBef>
        <a:buFont typeface="Arial" pitchFamily="34" charset="0"/>
        <a:buNone/>
        <a:defRPr sz="1200" b="1" kern="1200">
          <a:solidFill>
            <a:srgbClr val="5E514D"/>
          </a:solidFill>
          <a:latin typeface="+mn-lt"/>
          <a:ea typeface="+mn-ea"/>
          <a:cs typeface="+mn-cs"/>
        </a:defRPr>
      </a:lvl2pPr>
      <a:lvl3pPr marL="0" indent="0" algn="just" defTabSz="685783" rtl="0" eaLnBrk="1" latinLnBrk="0" hangingPunct="1">
        <a:lnSpc>
          <a:spcPct val="120000"/>
        </a:lnSpc>
        <a:spcBef>
          <a:spcPts val="0"/>
        </a:spcBef>
        <a:buClr>
          <a:schemeClr val="bg2"/>
        </a:buClr>
        <a:buFont typeface="Wingdings" pitchFamily="2" charset="2"/>
        <a:buNone/>
        <a:defRPr sz="975" kern="1200">
          <a:solidFill>
            <a:srgbClr val="5E514D"/>
          </a:solidFill>
          <a:latin typeface="+mn-lt"/>
          <a:ea typeface="+mn-ea"/>
          <a:cs typeface="+mn-cs"/>
        </a:defRPr>
      </a:lvl3pPr>
      <a:lvl4pPr marL="269993" indent="-134997" algn="just" defTabSz="685783" rtl="0" eaLnBrk="1" latinLnBrk="0" hangingPunct="1">
        <a:lnSpc>
          <a:spcPct val="120000"/>
        </a:lnSpc>
        <a:spcBef>
          <a:spcPts val="0"/>
        </a:spcBef>
        <a:buClr>
          <a:schemeClr val="bg2"/>
        </a:buClr>
        <a:buFont typeface="Wingdings" pitchFamily="2" charset="2"/>
        <a:buChar char="l"/>
        <a:defRPr sz="900" kern="1200">
          <a:solidFill>
            <a:srgbClr val="5E514D"/>
          </a:solidFill>
          <a:latin typeface="+mn-lt"/>
          <a:ea typeface="+mn-ea"/>
          <a:cs typeface="+mn-cs"/>
        </a:defRPr>
      </a:lvl4pPr>
      <a:lvl5pPr marL="269993" indent="0" algn="just" defTabSz="685783" rtl="0" eaLnBrk="1" latinLnBrk="0" hangingPunct="1">
        <a:lnSpc>
          <a:spcPct val="120000"/>
        </a:lnSpc>
        <a:spcBef>
          <a:spcPts val="0"/>
        </a:spcBef>
        <a:buClr>
          <a:schemeClr val="accent1"/>
        </a:buClr>
        <a:buFont typeface="Wingdings" pitchFamily="2" charset="2"/>
        <a:buNone/>
        <a:defRPr sz="900" kern="1200">
          <a:solidFill>
            <a:srgbClr val="5E514D"/>
          </a:solidFill>
          <a:latin typeface="+mn-lt"/>
          <a:ea typeface="+mn-ea"/>
          <a:cs typeface="+mn-cs"/>
        </a:defRPr>
      </a:lvl5pPr>
      <a:lvl6pPr marL="539987" indent="-134997" algn="just" defTabSz="671496" rtl="0" eaLnBrk="1" latinLnBrk="0" hangingPunct="1">
        <a:lnSpc>
          <a:spcPct val="120000"/>
        </a:lnSpc>
        <a:spcBef>
          <a:spcPts val="0"/>
        </a:spcBef>
        <a:buClr>
          <a:srgbClr val="5E514D"/>
        </a:buClr>
        <a:buSzPct val="150000"/>
        <a:buFont typeface="Lucida Grande"/>
        <a:buChar char="•"/>
        <a:defRPr sz="900" b="0" kern="1200">
          <a:solidFill>
            <a:srgbClr val="5E514D"/>
          </a:solidFill>
          <a:latin typeface="+mn-lt"/>
          <a:ea typeface="+mn-ea"/>
          <a:cs typeface="+mn-cs"/>
        </a:defRPr>
      </a:lvl6pPr>
      <a:lvl7pPr marL="539987" indent="0" algn="just" defTabSz="671496" rtl="0" eaLnBrk="1" latinLnBrk="0" hangingPunct="1">
        <a:lnSpc>
          <a:spcPct val="120000"/>
        </a:lnSpc>
        <a:spcBef>
          <a:spcPts val="0"/>
        </a:spcBef>
        <a:buClr>
          <a:schemeClr val="accent1"/>
        </a:buClr>
        <a:buFontTx/>
        <a:buNone/>
        <a:defRPr sz="900" b="0" kern="1200">
          <a:solidFill>
            <a:srgbClr val="5E514D"/>
          </a:solidFill>
          <a:latin typeface="+mn-lt"/>
          <a:ea typeface="+mn-ea"/>
          <a:cs typeface="+mn-cs"/>
        </a:defRPr>
      </a:lvl7pPr>
      <a:lvl8pPr marL="809980" indent="-135728" algn="just" defTabSz="671496" rtl="0" eaLnBrk="1" latinLnBrk="0" hangingPunct="1">
        <a:lnSpc>
          <a:spcPct val="120000"/>
        </a:lnSpc>
        <a:spcBef>
          <a:spcPts val="0"/>
        </a:spcBef>
        <a:buClr>
          <a:schemeClr val="tx1"/>
        </a:buClr>
        <a:buSzPct val="80000"/>
        <a:buFont typeface="Wingdings" pitchFamily="2" charset="2"/>
        <a:buChar char="l"/>
        <a:defRPr sz="900" b="0" kern="1200">
          <a:solidFill>
            <a:srgbClr val="5E514D"/>
          </a:solidFill>
          <a:latin typeface="+mn-lt"/>
          <a:ea typeface="+mn-ea"/>
          <a:cs typeface="+mn-cs"/>
        </a:defRPr>
      </a:lvl8pPr>
      <a:lvl9pPr marL="0" indent="0" algn="l" defTabSz="685783" rtl="0" eaLnBrk="1" latinLnBrk="0" hangingPunct="1">
        <a:spcBef>
          <a:spcPct val="20000"/>
        </a:spcBef>
        <a:buFontTx/>
        <a:buNone/>
        <a:defRPr sz="600" kern="1200">
          <a:solidFill>
            <a:schemeClr val="tx2"/>
          </a:solidFill>
          <a:latin typeface="+mn-lt"/>
          <a:ea typeface="+mn-ea"/>
          <a:cs typeface="+mn-cs"/>
        </a:defRPr>
      </a:lvl9pPr>
    </p:bodyStyle>
    <p:otherStyle>
      <a:defPPr>
        <a:defRPr lang="fr-F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cfe-metiers.com/HTM/activites.aspx" TargetMode="External"/><Relationship Id="rId7" Type="http://schemas.openxmlformats.org/officeDocument/2006/relationships/hyperlink" Target="http://diagecoflux.bpifrance.fr/"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hyperlink" Target="mailto:romane.berliozditsavoret@bpifrance.fr" TargetMode="Externa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A97ED18-2F35-46BF-9B2D-847B40D297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088740"/>
            <a:ext cx="2646294" cy="2646294"/>
          </a:xfrm>
          <a:prstGeom prst="rect">
            <a:avLst/>
          </a:prstGeom>
        </p:spPr>
      </p:pic>
    </p:spTree>
    <p:extLst>
      <p:ext uri="{BB962C8B-B14F-4D97-AF65-F5344CB8AC3E}">
        <p14:creationId xmlns:p14="http://schemas.microsoft.com/office/powerpoint/2010/main" val="2039298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717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2DE5C90-3B24-264E-840F-74E6C8F5D34C}"/>
              </a:ext>
            </a:extLst>
          </p:cNvPr>
          <p:cNvSpPr>
            <a:spLocks noGrp="1"/>
          </p:cNvSpPr>
          <p:nvPr>
            <p:ph type="sldNum" sz="quarter" idx="4"/>
          </p:nvPr>
        </p:nvSpPr>
        <p:spPr/>
        <p:txBody>
          <a:bodyPr/>
          <a:lstStyle/>
          <a:p>
            <a:fld id="{19858401-1896-4F80-9B2B-186795E41C27}" type="slidenum">
              <a:rPr lang="fr-FR"/>
              <a:pPr/>
              <a:t>2</a:t>
            </a:fld>
            <a:endParaRPr lang="fr-FR" dirty="0"/>
          </a:p>
        </p:txBody>
      </p:sp>
      <p:sp>
        <p:nvSpPr>
          <p:cNvPr id="3" name="Titre 2">
            <a:extLst>
              <a:ext uri="{FF2B5EF4-FFF2-40B4-BE49-F238E27FC236}">
                <a16:creationId xmlns:a16="http://schemas.microsoft.com/office/drawing/2014/main" id="{4F456265-4F03-8C40-91A7-0F3BCFD96160}"/>
              </a:ext>
            </a:extLst>
          </p:cNvPr>
          <p:cNvSpPr>
            <a:spLocks noGrp="1"/>
          </p:cNvSpPr>
          <p:nvPr>
            <p:ph type="title"/>
          </p:nvPr>
        </p:nvSpPr>
        <p:spPr/>
        <p:txBody>
          <a:bodyPr/>
          <a:lstStyle/>
          <a:p>
            <a:pPr lvl="0"/>
            <a:r>
              <a:rPr lang="fr-FR" sz="7200" dirty="0">
                <a:solidFill>
                  <a:schemeClr val="bg2"/>
                </a:solidFill>
              </a:rPr>
              <a:t>Les enjeux</a:t>
            </a:r>
            <a:r>
              <a:rPr lang="fr-FR" dirty="0"/>
              <a:t/>
            </a:r>
            <a:br>
              <a:rPr lang="fr-FR" dirty="0"/>
            </a:br>
            <a:r>
              <a:rPr lang="fr-FR" dirty="0"/>
              <a:t>du plan climat</a:t>
            </a:r>
          </a:p>
        </p:txBody>
      </p:sp>
      <p:sp>
        <p:nvSpPr>
          <p:cNvPr id="4" name="Espace réservé du texte 3">
            <a:extLst>
              <a:ext uri="{FF2B5EF4-FFF2-40B4-BE49-F238E27FC236}">
                <a16:creationId xmlns:a16="http://schemas.microsoft.com/office/drawing/2014/main" id="{90CE75A8-44FE-304B-9574-6F111E9B7B25}"/>
              </a:ext>
            </a:extLst>
          </p:cNvPr>
          <p:cNvSpPr>
            <a:spLocks noGrp="1"/>
          </p:cNvSpPr>
          <p:nvPr>
            <p:ph type="body" sz="quarter" idx="10"/>
          </p:nvPr>
        </p:nvSpPr>
        <p:spPr/>
        <p:txBody>
          <a:bodyPr/>
          <a:lstStyle/>
          <a:p>
            <a:r>
              <a:rPr lang="fr-FR" dirty="0"/>
              <a:t>01.</a:t>
            </a:r>
          </a:p>
        </p:txBody>
      </p:sp>
    </p:spTree>
    <p:extLst>
      <p:ext uri="{BB962C8B-B14F-4D97-AF65-F5344CB8AC3E}">
        <p14:creationId xmlns:p14="http://schemas.microsoft.com/office/powerpoint/2010/main" val="3435990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65D17EC7-6550-41CC-BEA7-FFB973DCA792}"/>
              </a:ext>
            </a:extLst>
          </p:cNvPr>
          <p:cNvSpPr/>
          <p:nvPr/>
        </p:nvSpPr>
        <p:spPr>
          <a:xfrm>
            <a:off x="0" y="4578773"/>
            <a:ext cx="6093947" cy="14227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rgbClr val="786E64"/>
              </a:solidFill>
              <a:latin typeface="Arial"/>
            </a:endParaRPr>
          </a:p>
        </p:txBody>
      </p:sp>
      <p:sp>
        <p:nvSpPr>
          <p:cNvPr id="4" name="Espace réservé du numéro de diapositive 3">
            <a:extLst>
              <a:ext uri="{FF2B5EF4-FFF2-40B4-BE49-F238E27FC236}">
                <a16:creationId xmlns:a16="http://schemas.microsoft.com/office/drawing/2014/main" id="{AEDF8F45-BC37-9148-B7F6-D9D2BA06420D}"/>
              </a:ext>
            </a:extLst>
          </p:cNvPr>
          <p:cNvSpPr>
            <a:spLocks noGrp="1"/>
          </p:cNvSpPr>
          <p:nvPr>
            <p:ph type="sldNum" sz="quarter" idx="4"/>
          </p:nvPr>
        </p:nvSpPr>
        <p:spPr/>
        <p:txBody>
          <a:bodyPr/>
          <a:lstStyle/>
          <a:p>
            <a:fld id="{19858401-1896-4F80-9B2B-186795E41C27}" type="slidenum">
              <a:rPr lang="fr-FR" smtClean="0"/>
              <a:pPr/>
              <a:t>3</a:t>
            </a:fld>
            <a:endParaRPr lang="fr-FR"/>
          </a:p>
        </p:txBody>
      </p:sp>
      <p:sp>
        <p:nvSpPr>
          <p:cNvPr id="3" name="Titre 2">
            <a:extLst>
              <a:ext uri="{FF2B5EF4-FFF2-40B4-BE49-F238E27FC236}">
                <a16:creationId xmlns:a16="http://schemas.microsoft.com/office/drawing/2014/main" id="{C7F34436-24AB-2B4C-9A99-C5FEFE15C7E5}"/>
              </a:ext>
            </a:extLst>
          </p:cNvPr>
          <p:cNvSpPr>
            <a:spLocks noGrp="1"/>
          </p:cNvSpPr>
          <p:nvPr>
            <p:ph type="title"/>
          </p:nvPr>
        </p:nvSpPr>
        <p:spPr/>
        <p:txBody>
          <a:bodyPr/>
          <a:lstStyle/>
          <a:p>
            <a:r>
              <a:rPr lang="fr-FR" dirty="0"/>
              <a:t>LES ENJEUX DU PLAN CLIMAT</a:t>
            </a:r>
          </a:p>
        </p:txBody>
      </p:sp>
      <p:sp>
        <p:nvSpPr>
          <p:cNvPr id="5" name="Espace réservé du texte 4">
            <a:extLst>
              <a:ext uri="{FF2B5EF4-FFF2-40B4-BE49-F238E27FC236}">
                <a16:creationId xmlns:a16="http://schemas.microsoft.com/office/drawing/2014/main" id="{3AD1F4E9-255C-A046-ACDA-72F9B962B14C}"/>
              </a:ext>
            </a:extLst>
          </p:cNvPr>
          <p:cNvSpPr>
            <a:spLocks noGrp="1"/>
          </p:cNvSpPr>
          <p:nvPr>
            <p:ph type="body" sz="quarter" idx="10"/>
          </p:nvPr>
        </p:nvSpPr>
        <p:spPr>
          <a:xfrm>
            <a:off x="350265" y="819179"/>
            <a:ext cx="8473061" cy="209288"/>
          </a:xfrm>
        </p:spPr>
        <p:txBody>
          <a:bodyPr/>
          <a:lstStyle/>
          <a:p>
            <a:pPr marL="9525">
              <a:spcBef>
                <a:spcPts val="68"/>
              </a:spcBef>
            </a:pPr>
            <a:r>
              <a:rPr lang="fr-FR" spc="-26" dirty="0">
                <a:solidFill>
                  <a:schemeClr val="bg2"/>
                </a:solidFill>
                <a:cs typeface="Impact"/>
              </a:rPr>
              <a:t>Un </a:t>
            </a:r>
            <a:r>
              <a:rPr lang="fr-FR" spc="-26" dirty="0">
                <a:solidFill>
                  <a:schemeClr val="bg2"/>
                </a:solidFill>
              </a:rPr>
              <a:t>plan d’action ambitieux au service des entreprises pour accélérer leur transition</a:t>
            </a:r>
          </a:p>
        </p:txBody>
      </p:sp>
      <p:sp>
        <p:nvSpPr>
          <p:cNvPr id="63" name="ZoneTexte 62">
            <a:extLst>
              <a:ext uri="{FF2B5EF4-FFF2-40B4-BE49-F238E27FC236}">
                <a16:creationId xmlns:a16="http://schemas.microsoft.com/office/drawing/2014/main" id="{C713E726-1850-4751-8ED4-ADA8D4567F06}"/>
              </a:ext>
            </a:extLst>
          </p:cNvPr>
          <p:cNvSpPr txBox="1"/>
          <p:nvPr/>
        </p:nvSpPr>
        <p:spPr>
          <a:xfrm>
            <a:off x="254779" y="1952184"/>
            <a:ext cx="2699431"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600" b="1" u="none" strike="noStrike" kern="1200" cap="none" spc="0" normalizeH="0" baseline="0" noProof="0" dirty="0">
                <a:ln>
                  <a:noFill/>
                </a:ln>
                <a:solidFill>
                  <a:schemeClr val="bg2"/>
                </a:solidFill>
                <a:effectLst/>
                <a:uLnTx/>
                <a:uFillTx/>
              </a:rPr>
              <a:t>80% </a:t>
            </a:r>
            <a:r>
              <a:rPr kumimoji="0" lang="fr-FR" sz="1200" b="0" u="none" strike="noStrike" kern="1200" cap="none" spc="0" normalizeH="0" baseline="0" noProof="0" dirty="0">
                <a:ln>
                  <a:noFill/>
                </a:ln>
                <a:solidFill>
                  <a:srgbClr val="5E514D"/>
                </a:solidFill>
                <a:effectLst/>
                <a:uLnTx/>
                <a:uFillTx/>
              </a:rPr>
              <a:t>des dirigeants considèrent que le changement climatique appelle à une réaction d’urgence et 86 % se sentent concernés par les objectifs mondiaux de baisse des émissions carbone</a:t>
            </a:r>
            <a:endParaRPr kumimoji="0" lang="fr-FR" sz="1200" b="0" u="none" strike="noStrike" kern="1200" cap="none" spc="0" normalizeH="0" baseline="30000" noProof="0" dirty="0">
              <a:ln>
                <a:noFill/>
              </a:ln>
              <a:solidFill>
                <a:srgbClr val="5E514D"/>
              </a:solidFill>
              <a:effectLst/>
              <a:uLnTx/>
              <a:uFillTx/>
            </a:endParaRPr>
          </a:p>
        </p:txBody>
      </p:sp>
      <p:sp>
        <p:nvSpPr>
          <p:cNvPr id="64" name="ZoneTexte 63">
            <a:extLst>
              <a:ext uri="{FF2B5EF4-FFF2-40B4-BE49-F238E27FC236}">
                <a16:creationId xmlns:a16="http://schemas.microsoft.com/office/drawing/2014/main" id="{5D658859-6628-44C7-A182-A27705980E6A}"/>
              </a:ext>
            </a:extLst>
          </p:cNvPr>
          <p:cNvSpPr txBox="1"/>
          <p:nvPr/>
        </p:nvSpPr>
        <p:spPr>
          <a:xfrm>
            <a:off x="3247245" y="1898166"/>
            <a:ext cx="2599755" cy="1569660"/>
          </a:xfrm>
          <a:prstGeom prst="rect">
            <a:avLst/>
          </a:prstGeom>
          <a:noFill/>
        </p:spPr>
        <p:txBody>
          <a:bodyPr wrap="square">
            <a:spAutoFit/>
          </a:bodyPr>
          <a:lstStyle/>
          <a:p>
            <a:r>
              <a:rPr kumimoji="0" lang="fr-FR" sz="3600" b="1" u="none" strike="noStrike" kern="1200" cap="none" spc="0" normalizeH="0" baseline="0" noProof="0" dirty="0">
                <a:ln>
                  <a:noFill/>
                </a:ln>
                <a:solidFill>
                  <a:schemeClr val="bg2"/>
                </a:solidFill>
                <a:effectLst/>
                <a:uLnTx/>
                <a:uFillTx/>
              </a:rPr>
              <a:t>3</a:t>
            </a:r>
            <a:r>
              <a:rPr kumimoji="0" lang="fr-FR" sz="1200" b="0" u="none" strike="noStrike" kern="1200" cap="none" spc="0" normalizeH="0" baseline="0" noProof="0" dirty="0">
                <a:ln>
                  <a:noFill/>
                </a:ln>
                <a:solidFill>
                  <a:srgbClr val="5E514D"/>
                </a:solidFill>
                <a:effectLst/>
                <a:uLnTx/>
                <a:uFillTx/>
              </a:rPr>
              <a:t> principaux freins :</a:t>
            </a:r>
          </a:p>
          <a:p>
            <a:pPr marL="171450" indent="-171450">
              <a:buClr>
                <a:srgbClr val="FFCD00"/>
              </a:buClr>
              <a:buFont typeface="Arial" panose="020B0604020202020204" pitchFamily="34" charset="0"/>
              <a:buChar char="•"/>
            </a:pPr>
            <a:r>
              <a:rPr kumimoji="0" lang="fr-FR" sz="1200" b="0" u="none" strike="noStrike" kern="1200" cap="none" spc="0" normalizeH="0" baseline="0" noProof="0" dirty="0">
                <a:ln>
                  <a:noFill/>
                </a:ln>
                <a:solidFill>
                  <a:srgbClr val="5E514D"/>
                </a:solidFill>
                <a:effectLst/>
                <a:uLnTx/>
                <a:uFillTx/>
              </a:rPr>
              <a:t>Le manque de moyens financiers,</a:t>
            </a:r>
          </a:p>
          <a:p>
            <a:pPr marL="171450" indent="-171450">
              <a:buClr>
                <a:srgbClr val="FFCD00"/>
              </a:buClr>
              <a:buFont typeface="Arial" panose="020B0604020202020204" pitchFamily="34" charset="0"/>
              <a:buChar char="•"/>
            </a:pPr>
            <a:r>
              <a:rPr lang="fr-FR" sz="1200" dirty="0">
                <a:solidFill>
                  <a:srgbClr val="5E514D"/>
                </a:solidFill>
              </a:rPr>
              <a:t>L</a:t>
            </a:r>
            <a:r>
              <a:rPr kumimoji="0" lang="fr-FR" sz="1200" b="0" u="none" strike="noStrike" kern="1200" cap="none" spc="0" normalizeH="0" baseline="0" noProof="0" dirty="0">
                <a:ln>
                  <a:noFill/>
                </a:ln>
                <a:solidFill>
                  <a:srgbClr val="5E514D"/>
                </a:solidFill>
                <a:effectLst/>
                <a:uLnTx/>
                <a:uFillTx/>
              </a:rPr>
              <a:t>’absence de technologie</a:t>
            </a:r>
          </a:p>
          <a:p>
            <a:pPr marL="171450" indent="-171450">
              <a:buClr>
                <a:srgbClr val="FFCD00"/>
              </a:buClr>
              <a:buFont typeface="Arial" panose="020B0604020202020204" pitchFamily="34" charset="0"/>
              <a:buChar char="•"/>
            </a:pPr>
            <a:r>
              <a:rPr lang="fr-FR" sz="1200" dirty="0">
                <a:solidFill>
                  <a:srgbClr val="5E514D"/>
                </a:solidFill>
              </a:rPr>
              <a:t>L</a:t>
            </a:r>
            <a:r>
              <a:rPr kumimoji="0" lang="fr-FR" sz="1200" b="0" u="none" strike="noStrike" kern="1200" cap="none" spc="0" normalizeH="0" baseline="0" noProof="0" dirty="0">
                <a:ln>
                  <a:noFill/>
                </a:ln>
                <a:solidFill>
                  <a:srgbClr val="5E514D"/>
                </a:solidFill>
                <a:effectLst/>
                <a:uLnTx/>
                <a:uFillTx/>
              </a:rPr>
              <a:t>e manque de reconnaissance client</a:t>
            </a:r>
            <a:endParaRPr lang="fr-FR" sz="1200" dirty="0"/>
          </a:p>
        </p:txBody>
      </p:sp>
      <p:sp>
        <p:nvSpPr>
          <p:cNvPr id="65" name="ZoneTexte 64">
            <a:extLst>
              <a:ext uri="{FF2B5EF4-FFF2-40B4-BE49-F238E27FC236}">
                <a16:creationId xmlns:a16="http://schemas.microsoft.com/office/drawing/2014/main" id="{2FA2F29A-AF8C-45D5-B212-0142B9E734F2}"/>
              </a:ext>
            </a:extLst>
          </p:cNvPr>
          <p:cNvSpPr txBox="1"/>
          <p:nvPr/>
        </p:nvSpPr>
        <p:spPr>
          <a:xfrm>
            <a:off x="6290839" y="1972112"/>
            <a:ext cx="2732723" cy="1015663"/>
          </a:xfrm>
          <a:prstGeom prst="rect">
            <a:avLst/>
          </a:prstGeom>
          <a:noFill/>
        </p:spPr>
        <p:txBody>
          <a:bodyPr wrap="square">
            <a:spAutoFit/>
          </a:bodyPr>
          <a:lstStyle/>
          <a:p>
            <a:r>
              <a:rPr kumimoji="0" lang="fr-FR" sz="3600" b="1" u="none" strike="noStrike" kern="1200" cap="none" spc="0" normalizeH="0" baseline="0" noProof="0" dirty="0">
                <a:ln>
                  <a:noFill/>
                </a:ln>
                <a:solidFill>
                  <a:schemeClr val="bg2"/>
                </a:solidFill>
                <a:effectLst/>
                <a:uLnTx/>
                <a:uFillTx/>
              </a:rPr>
              <a:t>30% </a:t>
            </a:r>
            <a:r>
              <a:rPr kumimoji="0" lang="fr-FR" sz="1200" u="none" strike="noStrike" kern="1200" cap="none" spc="0" normalizeH="0" baseline="0" noProof="0" dirty="0">
                <a:ln>
                  <a:noFill/>
                </a:ln>
                <a:solidFill>
                  <a:schemeClr val="tx2"/>
                </a:solidFill>
                <a:effectLst/>
                <a:uLnTx/>
                <a:uFillTx/>
              </a:rPr>
              <a:t>seulement</a:t>
            </a:r>
            <a:r>
              <a:rPr kumimoji="0" lang="fr-FR" sz="1200" b="1" u="none" strike="noStrike" kern="1200" cap="none" spc="0" normalizeH="0" baseline="0" noProof="0" dirty="0">
                <a:ln>
                  <a:noFill/>
                </a:ln>
                <a:solidFill>
                  <a:schemeClr val="bg2"/>
                </a:solidFill>
                <a:effectLst/>
                <a:uLnTx/>
                <a:uFillTx/>
              </a:rPr>
              <a:t> </a:t>
            </a:r>
            <a:r>
              <a:rPr kumimoji="0" lang="fr-FR" sz="1200" b="0" u="none" strike="noStrike" kern="1200" cap="none" spc="0" normalizeH="0" baseline="0" noProof="0" dirty="0">
                <a:ln>
                  <a:noFill/>
                </a:ln>
                <a:solidFill>
                  <a:srgbClr val="5E514D"/>
                </a:solidFill>
                <a:effectLst/>
                <a:uLnTx/>
                <a:uFillTx/>
              </a:rPr>
              <a:t>ont déjà mis en place un plan d’action au sein de leur entreprise</a:t>
            </a:r>
            <a:endParaRPr lang="fr-FR" sz="1200" dirty="0"/>
          </a:p>
        </p:txBody>
      </p:sp>
      <p:sp>
        <p:nvSpPr>
          <p:cNvPr id="71" name="Rectangle 70">
            <a:extLst>
              <a:ext uri="{FF2B5EF4-FFF2-40B4-BE49-F238E27FC236}">
                <a16:creationId xmlns:a16="http://schemas.microsoft.com/office/drawing/2014/main" id="{AFDE4DEF-63A7-432C-B359-E2044CF210A0}"/>
              </a:ext>
            </a:extLst>
          </p:cNvPr>
          <p:cNvSpPr/>
          <p:nvPr/>
        </p:nvSpPr>
        <p:spPr>
          <a:xfrm>
            <a:off x="254779" y="1444353"/>
            <a:ext cx="4293744" cy="338554"/>
          </a:xfrm>
          <a:prstGeom prst="rect">
            <a:avLst/>
          </a:prstGeom>
        </p:spPr>
        <p:txBody>
          <a:bodyPr wrap="square">
            <a:spAutoFit/>
          </a:bodyPr>
          <a:lstStyle/>
          <a:p>
            <a:pPr>
              <a:defRPr/>
            </a:pPr>
            <a:r>
              <a:rPr lang="fr-FR" sz="1600" kern="0" dirty="0">
                <a:solidFill>
                  <a:srgbClr val="5E514D"/>
                </a:solidFill>
                <a:latin typeface="Impact"/>
              </a:rPr>
              <a:t>De fortes attentes exprimées par les dirigeants</a:t>
            </a:r>
          </a:p>
        </p:txBody>
      </p:sp>
      <p:sp>
        <p:nvSpPr>
          <p:cNvPr id="72" name="Rectangle 71">
            <a:extLst>
              <a:ext uri="{FF2B5EF4-FFF2-40B4-BE49-F238E27FC236}">
                <a16:creationId xmlns:a16="http://schemas.microsoft.com/office/drawing/2014/main" id="{4FF3470F-C8CF-4C6E-A829-161FDA8050B4}"/>
              </a:ext>
            </a:extLst>
          </p:cNvPr>
          <p:cNvSpPr/>
          <p:nvPr/>
        </p:nvSpPr>
        <p:spPr>
          <a:xfrm>
            <a:off x="921364" y="4734191"/>
            <a:ext cx="5805156" cy="338554"/>
          </a:xfrm>
          <a:prstGeom prst="rect">
            <a:avLst/>
          </a:prstGeom>
        </p:spPr>
        <p:txBody>
          <a:bodyPr wrap="square">
            <a:spAutoFit/>
          </a:bodyPr>
          <a:lstStyle/>
          <a:p>
            <a:pPr>
              <a:defRPr/>
            </a:pPr>
            <a:r>
              <a:rPr lang="fr-FR" sz="1600" kern="0" dirty="0">
                <a:solidFill>
                  <a:srgbClr val="5E514D"/>
                </a:solidFill>
                <a:latin typeface="Impact"/>
              </a:rPr>
              <a:t>Le </a:t>
            </a:r>
            <a:r>
              <a:rPr lang="fr-FR" sz="1600" kern="0" dirty="0" err="1">
                <a:solidFill>
                  <a:srgbClr val="5E514D"/>
                </a:solidFill>
                <a:latin typeface="Impact"/>
              </a:rPr>
              <a:t>Greendeal</a:t>
            </a:r>
            <a:endParaRPr lang="fr-FR" sz="1600" kern="0" dirty="0">
              <a:solidFill>
                <a:srgbClr val="5E514D"/>
              </a:solidFill>
              <a:latin typeface="Impact"/>
            </a:endParaRPr>
          </a:p>
        </p:txBody>
      </p:sp>
      <p:sp>
        <p:nvSpPr>
          <p:cNvPr id="73" name="ZoneTexte 72">
            <a:extLst>
              <a:ext uri="{FF2B5EF4-FFF2-40B4-BE49-F238E27FC236}">
                <a16:creationId xmlns:a16="http://schemas.microsoft.com/office/drawing/2014/main" id="{85FD0538-F1F2-4C5A-A9E7-59A7D81EEF45}"/>
              </a:ext>
            </a:extLst>
          </p:cNvPr>
          <p:cNvSpPr txBox="1"/>
          <p:nvPr/>
        </p:nvSpPr>
        <p:spPr>
          <a:xfrm>
            <a:off x="515122" y="5108767"/>
            <a:ext cx="6562346" cy="707886"/>
          </a:xfrm>
          <a:prstGeom prst="rect">
            <a:avLst/>
          </a:prstGeom>
          <a:noFill/>
        </p:spPr>
        <p:txBody>
          <a:bodyPr wrap="square">
            <a:spAutoFit/>
          </a:bodyPr>
          <a:lstStyle/>
          <a:p>
            <a:pPr marL="404812" lvl="3" algn="just" defTabSz="685800">
              <a:buClr>
                <a:srgbClr val="FFCD00"/>
              </a:buClr>
              <a:defRPr/>
            </a:pPr>
            <a:r>
              <a:rPr lang="fr-FR" sz="1000" dirty="0">
                <a:solidFill>
                  <a:srgbClr val="5E514D"/>
                </a:solidFill>
                <a:latin typeface="Arial"/>
              </a:rPr>
              <a:t>Une pression réglementaire forte à horizon proche :</a:t>
            </a:r>
          </a:p>
          <a:p>
            <a:pPr marL="576262" lvl="3" indent="-171450" algn="just" defTabSz="685800">
              <a:buClr>
                <a:srgbClr val="FFCD00"/>
              </a:buClr>
              <a:buFont typeface="Arial" panose="020B0604020202020204" pitchFamily="34" charset="0"/>
              <a:buChar char="•"/>
              <a:defRPr/>
            </a:pPr>
            <a:r>
              <a:rPr lang="fr-FR" sz="1000" dirty="0" err="1">
                <a:solidFill>
                  <a:srgbClr val="5E514D"/>
                </a:solidFill>
                <a:latin typeface="Arial"/>
              </a:rPr>
              <a:t>Reporting</a:t>
            </a:r>
            <a:r>
              <a:rPr lang="fr-FR" sz="1000" dirty="0">
                <a:solidFill>
                  <a:srgbClr val="5E514D"/>
                </a:solidFill>
                <a:latin typeface="Arial"/>
              </a:rPr>
              <a:t> extra-financier pour les plus grandes entreprises et les banques dès 2022</a:t>
            </a:r>
          </a:p>
          <a:p>
            <a:pPr marL="576262" lvl="3" indent="-171450" algn="just" defTabSz="685800">
              <a:buClr>
                <a:srgbClr val="FFCD00"/>
              </a:buClr>
              <a:buFont typeface="Arial" panose="020B0604020202020204" pitchFamily="34" charset="0"/>
              <a:buChar char="•"/>
              <a:defRPr/>
            </a:pPr>
            <a:r>
              <a:rPr lang="fr-FR" sz="1000" dirty="0">
                <a:solidFill>
                  <a:srgbClr val="5E514D"/>
                </a:solidFill>
                <a:latin typeface="Arial"/>
              </a:rPr>
              <a:t>Mesures sectorielles</a:t>
            </a:r>
          </a:p>
          <a:p>
            <a:pPr marL="576262" lvl="3" indent="-171450" algn="just" defTabSz="685800">
              <a:buClr>
                <a:srgbClr val="FFCD00"/>
              </a:buClr>
              <a:buFont typeface="Arial" panose="020B0604020202020204" pitchFamily="34" charset="0"/>
              <a:buChar char="•"/>
              <a:defRPr/>
            </a:pPr>
            <a:r>
              <a:rPr lang="fr-FR" sz="1000" dirty="0">
                <a:solidFill>
                  <a:srgbClr val="5E514D"/>
                </a:solidFill>
                <a:latin typeface="Arial"/>
              </a:rPr>
              <a:t>Mesures horizontales</a:t>
            </a:r>
          </a:p>
        </p:txBody>
      </p:sp>
      <p:sp>
        <p:nvSpPr>
          <p:cNvPr id="79" name="ZoneTexte 78">
            <a:extLst>
              <a:ext uri="{FF2B5EF4-FFF2-40B4-BE49-F238E27FC236}">
                <a16:creationId xmlns:a16="http://schemas.microsoft.com/office/drawing/2014/main" id="{B68CF02E-A3F4-41AB-A426-2318DAC4D5C9}"/>
              </a:ext>
            </a:extLst>
          </p:cNvPr>
          <p:cNvSpPr txBox="1"/>
          <p:nvPr/>
        </p:nvSpPr>
        <p:spPr>
          <a:xfrm>
            <a:off x="254779" y="3911809"/>
            <a:ext cx="5156927" cy="276999"/>
          </a:xfrm>
          <a:prstGeom prst="rect">
            <a:avLst/>
          </a:prstGeom>
          <a:noFill/>
        </p:spPr>
        <p:txBody>
          <a:bodyPr wrap="square">
            <a:spAutoFit/>
          </a:bodyPr>
          <a:lstStyle/>
          <a:p>
            <a:pPr marL="171450" indent="-171450" algn="just">
              <a:buFont typeface="Wingdings" panose="05000000000000000000" pitchFamily="2" charset="2"/>
              <a:buChar char="Ø"/>
            </a:pPr>
            <a:r>
              <a:rPr lang="fr-FR" sz="1200" i="1" dirty="0">
                <a:ea typeface="Times New Roman" panose="02020603050405020304" pitchFamily="18" charset="0"/>
              </a:rPr>
              <a:t>P</a:t>
            </a:r>
            <a:r>
              <a:rPr lang="fr-FR" sz="1200" i="1" dirty="0">
                <a:effectLst/>
                <a:ea typeface="Times New Roman" panose="02020603050405020304" pitchFamily="18" charset="0"/>
              </a:rPr>
              <a:t>lus le dirigeant est informé, plus il intègre le climat dans sa stratégie</a:t>
            </a:r>
          </a:p>
        </p:txBody>
      </p:sp>
      <p:cxnSp>
        <p:nvCxnSpPr>
          <p:cNvPr id="93" name="Connecteur droit 92">
            <a:extLst>
              <a:ext uri="{FF2B5EF4-FFF2-40B4-BE49-F238E27FC236}">
                <a16:creationId xmlns:a16="http://schemas.microsoft.com/office/drawing/2014/main" id="{94A21E3E-ABD4-4BE0-958B-51C191A67329}"/>
              </a:ext>
            </a:extLst>
          </p:cNvPr>
          <p:cNvCxnSpPr>
            <a:cxnSpLocks/>
          </p:cNvCxnSpPr>
          <p:nvPr/>
        </p:nvCxnSpPr>
        <p:spPr>
          <a:xfrm>
            <a:off x="3131840" y="2327411"/>
            <a:ext cx="0" cy="993931"/>
          </a:xfrm>
          <a:prstGeom prst="line">
            <a:avLst/>
          </a:prstGeom>
          <a:ln w="15875" cap="rnd">
            <a:prstDash val="sysDot"/>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CD2A13F3-2640-4614-BB28-A4DC59AD5FC6}"/>
              </a:ext>
            </a:extLst>
          </p:cNvPr>
          <p:cNvCxnSpPr>
            <a:cxnSpLocks/>
          </p:cNvCxnSpPr>
          <p:nvPr/>
        </p:nvCxnSpPr>
        <p:spPr>
          <a:xfrm>
            <a:off x="6093947" y="2302180"/>
            <a:ext cx="0" cy="1019162"/>
          </a:xfrm>
          <a:prstGeom prst="line">
            <a:avLst/>
          </a:prstGeom>
          <a:ln w="15875" cap="rnd">
            <a:prstDash val="sysDot"/>
          </a:ln>
        </p:spPr>
        <p:style>
          <a:lnRef idx="1">
            <a:schemeClr val="accent1"/>
          </a:lnRef>
          <a:fillRef idx="0">
            <a:schemeClr val="accent1"/>
          </a:fillRef>
          <a:effectRef idx="0">
            <a:schemeClr val="accent1"/>
          </a:effectRef>
          <a:fontRef idx="minor">
            <a:schemeClr val="tx1"/>
          </a:fontRef>
        </p:style>
      </p:cxnSp>
      <p:pic>
        <p:nvPicPr>
          <p:cNvPr id="1030" name="Picture 6" descr="European Green Deal graphic">
            <a:extLst>
              <a:ext uri="{FF2B5EF4-FFF2-40B4-BE49-F238E27FC236}">
                <a16:creationId xmlns:a16="http://schemas.microsoft.com/office/drawing/2014/main" id="{3138BEE1-BF49-4FE2-8EC3-E15793434D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31" y="4862186"/>
            <a:ext cx="835633" cy="875867"/>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descr="Les dirigeants de PME-ETI face à l'urgence climatique">
            <a:extLst>
              <a:ext uri="{FF2B5EF4-FFF2-40B4-BE49-F238E27FC236}">
                <a16:creationId xmlns:a16="http://schemas.microsoft.com/office/drawing/2014/main" id="{806737F7-40ED-44AB-BFA3-BFB94D75AD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173" t="28895" r="21298" b="16502"/>
          <a:stretch/>
        </p:blipFill>
        <p:spPr bwMode="auto">
          <a:xfrm>
            <a:off x="6439805" y="4602190"/>
            <a:ext cx="2383353" cy="137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55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DD7904-1C74-4CB5-842D-F7E553E71545}"/>
              </a:ext>
            </a:extLst>
          </p:cNvPr>
          <p:cNvSpPr>
            <a:spLocks noGrp="1"/>
          </p:cNvSpPr>
          <p:nvPr>
            <p:ph type="sldNum" sz="quarter" idx="4"/>
          </p:nvPr>
        </p:nvSpPr>
        <p:spPr/>
        <p:txBody>
          <a:bodyPr/>
          <a:lstStyle/>
          <a:p>
            <a:fld id="{19858401-1896-4F80-9B2B-186795E41C27}" type="slidenum">
              <a:rPr lang="fr-FR" smtClean="0"/>
              <a:pPr/>
              <a:t>4</a:t>
            </a:fld>
            <a:endParaRPr lang="fr-FR" dirty="0"/>
          </a:p>
        </p:txBody>
      </p:sp>
      <p:sp>
        <p:nvSpPr>
          <p:cNvPr id="3" name="Titre 2">
            <a:extLst>
              <a:ext uri="{FF2B5EF4-FFF2-40B4-BE49-F238E27FC236}">
                <a16:creationId xmlns:a16="http://schemas.microsoft.com/office/drawing/2014/main" id="{9920ADBF-7121-4C0C-8E07-B109B726C0E0}"/>
              </a:ext>
            </a:extLst>
          </p:cNvPr>
          <p:cNvSpPr>
            <a:spLocks noGrp="1"/>
          </p:cNvSpPr>
          <p:nvPr>
            <p:ph type="title"/>
          </p:nvPr>
        </p:nvSpPr>
        <p:spPr/>
        <p:txBody>
          <a:bodyPr/>
          <a:lstStyle/>
          <a:p>
            <a:r>
              <a:rPr lang="fr-FR" dirty="0"/>
              <a:t>LES ENJEUX DU PLAN CLIMAT</a:t>
            </a:r>
          </a:p>
        </p:txBody>
      </p:sp>
      <p:sp>
        <p:nvSpPr>
          <p:cNvPr id="4" name="Espace réservé du texte 3">
            <a:extLst>
              <a:ext uri="{FF2B5EF4-FFF2-40B4-BE49-F238E27FC236}">
                <a16:creationId xmlns:a16="http://schemas.microsoft.com/office/drawing/2014/main" id="{F2CD9D58-429A-4F16-9B2C-11FFABB5650D}"/>
              </a:ext>
            </a:extLst>
          </p:cNvPr>
          <p:cNvSpPr>
            <a:spLocks noGrp="1"/>
          </p:cNvSpPr>
          <p:nvPr>
            <p:ph type="body" sz="quarter" idx="10"/>
          </p:nvPr>
        </p:nvSpPr>
        <p:spPr>
          <a:xfrm>
            <a:off x="350265" y="819179"/>
            <a:ext cx="8473061" cy="713529"/>
          </a:xfrm>
        </p:spPr>
        <p:txBody>
          <a:bodyPr/>
          <a:lstStyle/>
          <a:p>
            <a:r>
              <a:rPr lang="fr-FR" spc="-26" dirty="0">
                <a:solidFill>
                  <a:schemeClr val="bg2"/>
                </a:solidFill>
                <a:cs typeface="Impact"/>
              </a:rPr>
              <a:t>Un </a:t>
            </a:r>
            <a:r>
              <a:rPr lang="fr-FR" spc="-26" dirty="0">
                <a:solidFill>
                  <a:schemeClr val="bg2"/>
                </a:solidFill>
              </a:rPr>
              <a:t>plan d’action ambitieux au service des entreprises pour accélérer leur transition</a:t>
            </a:r>
          </a:p>
          <a:p>
            <a:endParaRPr lang="fr-FR" dirty="0"/>
          </a:p>
        </p:txBody>
      </p:sp>
      <p:pic>
        <p:nvPicPr>
          <p:cNvPr id="5" name="Image 4" descr="Une image contenant texte&#10;&#10;Description générée automatiquement">
            <a:extLst>
              <a:ext uri="{FF2B5EF4-FFF2-40B4-BE49-F238E27FC236}">
                <a16:creationId xmlns:a16="http://schemas.microsoft.com/office/drawing/2014/main" id="{876F7EBE-385A-49C9-8C2C-3C020D13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52910"/>
            <a:ext cx="925978" cy="925978"/>
          </a:xfrm>
          <a:prstGeom prst="rect">
            <a:avLst/>
          </a:prstGeom>
        </p:spPr>
      </p:pic>
      <p:sp>
        <p:nvSpPr>
          <p:cNvPr id="6" name="ZoneTexte 5">
            <a:extLst>
              <a:ext uri="{FF2B5EF4-FFF2-40B4-BE49-F238E27FC236}">
                <a16:creationId xmlns:a16="http://schemas.microsoft.com/office/drawing/2014/main" id="{75D44E6E-22DE-45B2-ADB8-D6896CF18516}"/>
              </a:ext>
            </a:extLst>
          </p:cNvPr>
          <p:cNvSpPr txBox="1"/>
          <p:nvPr/>
        </p:nvSpPr>
        <p:spPr>
          <a:xfrm>
            <a:off x="129275" y="4975343"/>
            <a:ext cx="5156927" cy="338554"/>
          </a:xfrm>
          <a:prstGeom prst="rect">
            <a:avLst/>
          </a:prstGeom>
          <a:noFill/>
        </p:spPr>
        <p:txBody>
          <a:bodyPr wrap="square">
            <a:spAutoFit/>
          </a:bodyPr>
          <a:lstStyle/>
          <a:p>
            <a:pPr algn="just"/>
            <a:r>
              <a:rPr lang="fr-FR" sz="1600" dirty="0">
                <a:solidFill>
                  <a:schemeClr val="tx2"/>
                </a:solidFill>
                <a:latin typeface="Impact"/>
              </a:rPr>
              <a:t>La</a:t>
            </a:r>
            <a:r>
              <a:rPr lang="fr-FR" sz="1000" i="1" dirty="0">
                <a:ea typeface="Times New Roman" panose="02020603050405020304" pitchFamily="18" charset="0"/>
              </a:rPr>
              <a:t> </a:t>
            </a:r>
            <a:r>
              <a:rPr lang="fr-FR" sz="1600" dirty="0">
                <a:solidFill>
                  <a:schemeClr val="tx2"/>
                </a:solidFill>
                <a:latin typeface="Impact"/>
              </a:rPr>
              <a:t>Communauté du </a:t>
            </a:r>
            <a:r>
              <a:rPr lang="fr-FR" sz="1600" dirty="0">
                <a:solidFill>
                  <a:srgbClr val="8BC15E"/>
                </a:solidFill>
                <a:latin typeface="Impact"/>
              </a:rPr>
              <a:t>Coq Vert</a:t>
            </a:r>
          </a:p>
        </p:txBody>
      </p:sp>
      <p:sp>
        <p:nvSpPr>
          <p:cNvPr id="8" name="ZoneTexte 7">
            <a:extLst>
              <a:ext uri="{FF2B5EF4-FFF2-40B4-BE49-F238E27FC236}">
                <a16:creationId xmlns:a16="http://schemas.microsoft.com/office/drawing/2014/main" id="{87204F1A-5711-4698-8797-E84270F9F303}"/>
              </a:ext>
            </a:extLst>
          </p:cNvPr>
          <p:cNvSpPr txBox="1"/>
          <p:nvPr/>
        </p:nvSpPr>
        <p:spPr>
          <a:xfrm>
            <a:off x="-237535" y="2807680"/>
            <a:ext cx="2594813" cy="1754326"/>
          </a:xfrm>
          <a:prstGeom prst="rect">
            <a:avLst/>
          </a:prstGeom>
          <a:noFill/>
        </p:spPr>
        <p:txBody>
          <a:bodyPr wrap="square">
            <a:spAutoFit/>
          </a:bodyPr>
          <a:lstStyle/>
          <a:p>
            <a:pPr marL="609600" lvl="3" indent="-204788" algn="just" defTabSz="685800">
              <a:buClr>
                <a:srgbClr val="FFCD00"/>
              </a:buClr>
              <a:buFont typeface="Wingdings" pitchFamily="2" charset="2"/>
              <a:buChar char="l"/>
              <a:defRPr/>
            </a:pPr>
            <a:endParaRPr lang="fr-FR" sz="1000" dirty="0">
              <a:solidFill>
                <a:srgbClr val="5E514D"/>
              </a:solidFill>
              <a:latin typeface="Arial"/>
            </a:endParaRPr>
          </a:p>
          <a:p>
            <a:pPr marL="404812" lvl="3" algn="just" defTabSz="685800">
              <a:buClr>
                <a:srgbClr val="6EB641"/>
              </a:buClr>
              <a:defRPr/>
            </a:pPr>
            <a:r>
              <a:rPr lang="fr-FR" sz="1400" dirty="0">
                <a:solidFill>
                  <a:srgbClr val="5E514D"/>
                </a:solidFill>
                <a:latin typeface="Arial"/>
              </a:rPr>
              <a:t>Via du financement et de l’accompagnement dédié, afin d’aider les dirigeants non seulement à structurer des plans d’action, mais aussi à les mettre en œuvre</a:t>
            </a:r>
          </a:p>
        </p:txBody>
      </p:sp>
      <p:sp>
        <p:nvSpPr>
          <p:cNvPr id="10" name="ZoneTexte 9">
            <a:extLst>
              <a:ext uri="{FF2B5EF4-FFF2-40B4-BE49-F238E27FC236}">
                <a16:creationId xmlns:a16="http://schemas.microsoft.com/office/drawing/2014/main" id="{F201DDFE-FDEB-45E2-96A3-8D3F09EB7196}"/>
              </a:ext>
            </a:extLst>
          </p:cNvPr>
          <p:cNvSpPr txBox="1"/>
          <p:nvPr/>
        </p:nvSpPr>
        <p:spPr>
          <a:xfrm>
            <a:off x="215516" y="2132326"/>
            <a:ext cx="2063110" cy="556151"/>
          </a:xfrm>
          <a:prstGeom prst="rect">
            <a:avLst/>
          </a:prstGeom>
          <a:noFill/>
        </p:spPr>
        <p:txBody>
          <a:bodyPr wrap="square" lIns="63092" tIns="31546" rIns="63092" bIns="31546" rtlCol="0">
            <a:spAutoFit/>
          </a:bodyPr>
          <a:lstStyle/>
          <a:p>
            <a:r>
              <a:rPr lang="fr-FR" sz="1600" dirty="0">
                <a:solidFill>
                  <a:schemeClr val="tx2"/>
                </a:solidFill>
                <a:latin typeface="Impact"/>
              </a:rPr>
              <a:t>La mise en transition des </a:t>
            </a:r>
            <a:r>
              <a:rPr lang="fr-FR" sz="1600" dirty="0">
                <a:solidFill>
                  <a:schemeClr val="bg2"/>
                </a:solidFill>
                <a:latin typeface="Impact"/>
              </a:rPr>
              <a:t>entreprises</a:t>
            </a:r>
          </a:p>
        </p:txBody>
      </p:sp>
      <p:sp>
        <p:nvSpPr>
          <p:cNvPr id="11" name="Rectangle 10">
            <a:extLst>
              <a:ext uri="{FF2B5EF4-FFF2-40B4-BE49-F238E27FC236}">
                <a16:creationId xmlns:a16="http://schemas.microsoft.com/office/drawing/2014/main" id="{EB79E488-E038-48B7-8CBD-3EB81EE6E3BB}"/>
              </a:ext>
            </a:extLst>
          </p:cNvPr>
          <p:cNvSpPr/>
          <p:nvPr/>
        </p:nvSpPr>
        <p:spPr>
          <a:xfrm>
            <a:off x="3020019" y="1350845"/>
            <a:ext cx="3133384" cy="338554"/>
          </a:xfrm>
          <a:prstGeom prst="rect">
            <a:avLst/>
          </a:prstGeom>
        </p:spPr>
        <p:txBody>
          <a:bodyPr wrap="square">
            <a:spAutoFit/>
          </a:bodyPr>
          <a:lstStyle/>
          <a:p>
            <a:pPr>
              <a:defRPr/>
            </a:pPr>
            <a:r>
              <a:rPr lang="fr-FR" sz="1600" kern="0" dirty="0">
                <a:solidFill>
                  <a:srgbClr val="5E514D"/>
                </a:solidFill>
                <a:latin typeface="Impact"/>
              </a:rPr>
              <a:t>Les 3 piliers du Plan Climat</a:t>
            </a:r>
          </a:p>
        </p:txBody>
      </p:sp>
      <p:sp>
        <p:nvSpPr>
          <p:cNvPr id="12" name="Rectangle 11">
            <a:extLst>
              <a:ext uri="{FF2B5EF4-FFF2-40B4-BE49-F238E27FC236}">
                <a16:creationId xmlns:a16="http://schemas.microsoft.com/office/drawing/2014/main" id="{2E5B8685-50EC-40AB-9BFC-8F64C33DA271}"/>
              </a:ext>
            </a:extLst>
          </p:cNvPr>
          <p:cNvSpPr/>
          <p:nvPr/>
        </p:nvSpPr>
        <p:spPr>
          <a:xfrm>
            <a:off x="2707739" y="3003790"/>
            <a:ext cx="2882987" cy="1169551"/>
          </a:xfrm>
          <a:prstGeom prst="rect">
            <a:avLst/>
          </a:prstGeom>
        </p:spPr>
        <p:txBody>
          <a:bodyPr wrap="square">
            <a:spAutoFit/>
          </a:bodyPr>
          <a:lstStyle/>
          <a:p>
            <a:pPr marL="404812" lvl="3" algn="just" defTabSz="685800">
              <a:buClr>
                <a:srgbClr val="6EB641"/>
              </a:buClr>
              <a:defRPr/>
            </a:pPr>
            <a:r>
              <a:rPr lang="fr-FR" sz="1400" dirty="0">
                <a:solidFill>
                  <a:srgbClr val="5E514D"/>
                </a:solidFill>
                <a:latin typeface="Arial"/>
              </a:rPr>
              <a:t>Pour faire naître les innovations technologiques nécessaires à la transition et créer des leaders français dans ces domaines</a:t>
            </a:r>
          </a:p>
        </p:txBody>
      </p:sp>
      <p:sp>
        <p:nvSpPr>
          <p:cNvPr id="13" name="ZoneTexte 12">
            <a:extLst>
              <a:ext uri="{FF2B5EF4-FFF2-40B4-BE49-F238E27FC236}">
                <a16:creationId xmlns:a16="http://schemas.microsoft.com/office/drawing/2014/main" id="{7E271E03-D669-468B-A7E8-C24DA519EFC1}"/>
              </a:ext>
            </a:extLst>
          </p:cNvPr>
          <p:cNvSpPr txBox="1"/>
          <p:nvPr/>
        </p:nvSpPr>
        <p:spPr>
          <a:xfrm>
            <a:off x="3115228" y="2132326"/>
            <a:ext cx="2499841" cy="802372"/>
          </a:xfrm>
          <a:prstGeom prst="rect">
            <a:avLst/>
          </a:prstGeom>
          <a:noFill/>
        </p:spPr>
        <p:txBody>
          <a:bodyPr wrap="square" lIns="63092" tIns="31546" rIns="63092" bIns="31546" rtlCol="0">
            <a:spAutoFit/>
          </a:bodyPr>
          <a:lstStyle>
            <a:defPPr>
              <a:defRPr lang="fr-FR"/>
            </a:defPPr>
            <a:lvl1pPr>
              <a:defRPr sz="1569">
                <a:solidFill>
                  <a:srgbClr val="453738"/>
                </a:solidFill>
                <a:latin typeface="Impact"/>
              </a:defRPr>
            </a:lvl1pPr>
          </a:lstStyle>
          <a:p>
            <a:r>
              <a:rPr lang="fr-FR" sz="1600" dirty="0">
                <a:solidFill>
                  <a:schemeClr val="tx2"/>
                </a:solidFill>
              </a:rPr>
              <a:t>Le soutien à l’émergence et la croissance des </a:t>
            </a:r>
            <a:r>
              <a:rPr lang="fr-FR" sz="1600" dirty="0" err="1">
                <a:solidFill>
                  <a:schemeClr val="bg2"/>
                </a:solidFill>
              </a:rPr>
              <a:t>greentechs</a:t>
            </a:r>
            <a:endParaRPr lang="fr-FR" sz="1600" dirty="0">
              <a:solidFill>
                <a:schemeClr val="bg2"/>
              </a:solidFill>
            </a:endParaRPr>
          </a:p>
        </p:txBody>
      </p:sp>
      <p:sp>
        <p:nvSpPr>
          <p:cNvPr id="14" name="ZoneTexte 13">
            <a:extLst>
              <a:ext uri="{FF2B5EF4-FFF2-40B4-BE49-F238E27FC236}">
                <a16:creationId xmlns:a16="http://schemas.microsoft.com/office/drawing/2014/main" id="{913823E3-D775-468B-A8C9-125C5CB21AE6}"/>
              </a:ext>
            </a:extLst>
          </p:cNvPr>
          <p:cNvSpPr txBox="1"/>
          <p:nvPr/>
        </p:nvSpPr>
        <p:spPr>
          <a:xfrm>
            <a:off x="6217571" y="2060663"/>
            <a:ext cx="2990597" cy="802372"/>
          </a:xfrm>
          <a:prstGeom prst="rect">
            <a:avLst/>
          </a:prstGeom>
          <a:noFill/>
        </p:spPr>
        <p:txBody>
          <a:bodyPr wrap="square" lIns="63092" tIns="31546" rIns="63092" bIns="31546" rtlCol="0">
            <a:spAutoFit/>
          </a:bodyPr>
          <a:lstStyle>
            <a:defPPr>
              <a:defRPr lang="fr-FR"/>
            </a:defPPr>
            <a:lvl1pPr>
              <a:defRPr sz="1569">
                <a:solidFill>
                  <a:srgbClr val="453738"/>
                </a:solidFill>
                <a:latin typeface="Impact"/>
              </a:defRPr>
            </a:lvl1pPr>
          </a:lstStyle>
          <a:p>
            <a:r>
              <a:rPr lang="fr-FR" sz="1600" dirty="0">
                <a:solidFill>
                  <a:schemeClr val="tx2"/>
                </a:solidFill>
              </a:rPr>
              <a:t>Simplification des financements et investissements à destination de la </a:t>
            </a:r>
            <a:r>
              <a:rPr lang="fr-FR" sz="1600" dirty="0">
                <a:solidFill>
                  <a:schemeClr val="bg2"/>
                </a:solidFill>
              </a:rPr>
              <a:t>filière ENR</a:t>
            </a:r>
          </a:p>
        </p:txBody>
      </p:sp>
      <p:sp>
        <p:nvSpPr>
          <p:cNvPr id="15" name="Rectangle 14">
            <a:extLst>
              <a:ext uri="{FF2B5EF4-FFF2-40B4-BE49-F238E27FC236}">
                <a16:creationId xmlns:a16="http://schemas.microsoft.com/office/drawing/2014/main" id="{55666F0D-79FE-450E-813E-3E7E93F7C989}"/>
              </a:ext>
            </a:extLst>
          </p:cNvPr>
          <p:cNvSpPr/>
          <p:nvPr/>
        </p:nvSpPr>
        <p:spPr>
          <a:xfrm>
            <a:off x="5832140" y="3175264"/>
            <a:ext cx="2882987" cy="954107"/>
          </a:xfrm>
          <a:prstGeom prst="rect">
            <a:avLst/>
          </a:prstGeom>
        </p:spPr>
        <p:txBody>
          <a:bodyPr wrap="square">
            <a:spAutoFit/>
          </a:bodyPr>
          <a:lstStyle/>
          <a:p>
            <a:pPr marL="404812" lvl="3" algn="just" defTabSz="685800">
              <a:buClr>
                <a:srgbClr val="6EB641"/>
              </a:buClr>
              <a:defRPr/>
            </a:pPr>
            <a:r>
              <a:rPr lang="fr-FR" sz="1400" dirty="0">
                <a:solidFill>
                  <a:srgbClr val="5E514D"/>
                </a:solidFill>
                <a:latin typeface="Arial"/>
              </a:rPr>
              <a:t>Ceci afin de permettre aux entreprises d’avoir accès à davantage d’énergie verte et décarbonée</a:t>
            </a:r>
          </a:p>
        </p:txBody>
      </p:sp>
      <p:cxnSp>
        <p:nvCxnSpPr>
          <p:cNvPr id="16" name="Connecteur droit 15">
            <a:extLst>
              <a:ext uri="{FF2B5EF4-FFF2-40B4-BE49-F238E27FC236}">
                <a16:creationId xmlns:a16="http://schemas.microsoft.com/office/drawing/2014/main" id="{275D7545-A3ED-4B0A-B7D5-792CFEBA4144}"/>
              </a:ext>
            </a:extLst>
          </p:cNvPr>
          <p:cNvCxnSpPr>
            <a:cxnSpLocks/>
          </p:cNvCxnSpPr>
          <p:nvPr/>
        </p:nvCxnSpPr>
        <p:spPr>
          <a:xfrm>
            <a:off x="2735796" y="2312741"/>
            <a:ext cx="0" cy="2412403"/>
          </a:xfrm>
          <a:prstGeom prst="line">
            <a:avLst/>
          </a:prstGeom>
          <a:ln w="15875" cap="rnd">
            <a:prstDash val="sysDot"/>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5DABAE72-84EC-4938-A165-6E4A4A0A2D23}"/>
              </a:ext>
            </a:extLst>
          </p:cNvPr>
          <p:cNvCxnSpPr>
            <a:cxnSpLocks/>
          </p:cNvCxnSpPr>
          <p:nvPr/>
        </p:nvCxnSpPr>
        <p:spPr>
          <a:xfrm>
            <a:off x="5904148" y="2132326"/>
            <a:ext cx="0" cy="2592818"/>
          </a:xfrm>
          <a:prstGeom prst="line">
            <a:avLst/>
          </a:prstGeom>
          <a:ln w="15875" cap="rnd">
            <a:prstDash val="sysDot"/>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AA1BF1C7-958B-4787-956B-1B50268175B5}"/>
              </a:ext>
            </a:extLst>
          </p:cNvPr>
          <p:cNvSpPr txBox="1"/>
          <p:nvPr/>
        </p:nvSpPr>
        <p:spPr>
          <a:xfrm>
            <a:off x="1056421" y="5676950"/>
            <a:ext cx="7031157" cy="646331"/>
          </a:xfrm>
          <a:prstGeom prst="rect">
            <a:avLst/>
          </a:prstGeom>
          <a:noFill/>
        </p:spPr>
        <p:txBody>
          <a:bodyPr wrap="square">
            <a:spAutoFit/>
          </a:bodyPr>
          <a:lstStyle/>
          <a:p>
            <a:pPr marL="0" marR="0">
              <a:spcBef>
                <a:spcPts val="0"/>
              </a:spcBef>
              <a:spcAft>
                <a:spcPts val="0"/>
              </a:spcAft>
            </a:pPr>
            <a:r>
              <a:rPr lang="fr-FR" sz="1200" dirty="0">
                <a:solidFill>
                  <a:srgbClr val="5E514D"/>
                </a:solidFill>
                <a:latin typeface="Arial"/>
              </a:rPr>
              <a:t>La communauté du coq vert regroupe les entreprises engagées dans la transition écologique : Mise en relation et partage ; Contenu de formation ; Mise en visibilité et appui opérationnel dans la communication</a:t>
            </a:r>
          </a:p>
        </p:txBody>
      </p:sp>
    </p:spTree>
    <p:extLst>
      <p:ext uri="{BB962C8B-B14F-4D97-AF65-F5344CB8AC3E}">
        <p14:creationId xmlns:p14="http://schemas.microsoft.com/office/powerpoint/2010/main" val="381740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E398AA8-4F3A-304F-B631-01795A32F81A}"/>
              </a:ext>
            </a:extLst>
          </p:cNvPr>
          <p:cNvSpPr>
            <a:spLocks noGrp="1"/>
          </p:cNvSpPr>
          <p:nvPr>
            <p:ph type="sldNum" sz="quarter" idx="4"/>
          </p:nvPr>
        </p:nvSpPr>
        <p:spPr/>
        <p:txBody>
          <a:bodyPr/>
          <a:lstStyle/>
          <a:p>
            <a:fld id="{19858401-1896-4F80-9B2B-186795E41C27}" type="slidenum">
              <a:rPr lang="fr-FR"/>
              <a:pPr/>
              <a:t>5</a:t>
            </a:fld>
            <a:endParaRPr lang="fr-FR" dirty="0"/>
          </a:p>
        </p:txBody>
      </p:sp>
      <p:sp>
        <p:nvSpPr>
          <p:cNvPr id="3" name="Titre 2">
            <a:extLst>
              <a:ext uri="{FF2B5EF4-FFF2-40B4-BE49-F238E27FC236}">
                <a16:creationId xmlns:a16="http://schemas.microsoft.com/office/drawing/2014/main" id="{726A7A14-6196-ED49-B684-24CB7AFE1167}"/>
              </a:ext>
            </a:extLst>
          </p:cNvPr>
          <p:cNvSpPr>
            <a:spLocks noGrp="1"/>
          </p:cNvSpPr>
          <p:nvPr>
            <p:ph type="title"/>
          </p:nvPr>
        </p:nvSpPr>
        <p:spPr/>
        <p:txBody>
          <a:bodyPr/>
          <a:lstStyle/>
          <a:p>
            <a:pPr lvl="0"/>
            <a:r>
              <a:rPr lang="fr-FR" sz="7200" dirty="0">
                <a:solidFill>
                  <a:schemeClr val="bg1"/>
                </a:solidFill>
              </a:rPr>
              <a:t>NOS</a:t>
            </a:r>
            <a:r>
              <a:rPr lang="fr-FR" dirty="0"/>
              <a:t/>
            </a:r>
            <a:br>
              <a:rPr lang="fr-FR" dirty="0"/>
            </a:br>
            <a:r>
              <a:rPr lang="fr-FR" dirty="0"/>
              <a:t>OFFRES DEDIEES A LA TRANSITION DES ENTREPRISES</a:t>
            </a:r>
          </a:p>
        </p:txBody>
      </p:sp>
      <p:sp>
        <p:nvSpPr>
          <p:cNvPr id="4" name="Espace réservé du texte 3">
            <a:extLst>
              <a:ext uri="{FF2B5EF4-FFF2-40B4-BE49-F238E27FC236}">
                <a16:creationId xmlns:a16="http://schemas.microsoft.com/office/drawing/2014/main" id="{131F37A7-CA80-EB42-9434-A263D0182574}"/>
              </a:ext>
            </a:extLst>
          </p:cNvPr>
          <p:cNvSpPr>
            <a:spLocks noGrp="1"/>
          </p:cNvSpPr>
          <p:nvPr>
            <p:ph type="body" sz="quarter" idx="10"/>
          </p:nvPr>
        </p:nvSpPr>
        <p:spPr/>
        <p:txBody>
          <a:bodyPr/>
          <a:lstStyle/>
          <a:p>
            <a:r>
              <a:rPr lang="fr-FR" dirty="0"/>
              <a:t>02.</a:t>
            </a:r>
          </a:p>
        </p:txBody>
      </p:sp>
    </p:spTree>
    <p:extLst>
      <p:ext uri="{BB962C8B-B14F-4D97-AF65-F5344CB8AC3E}">
        <p14:creationId xmlns:p14="http://schemas.microsoft.com/office/powerpoint/2010/main" val="80905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97B4C64-F228-4665-BA39-68511AD0E08F}"/>
              </a:ext>
            </a:extLst>
          </p:cNvPr>
          <p:cNvSpPr>
            <a:spLocks noGrp="1"/>
          </p:cNvSpPr>
          <p:nvPr>
            <p:ph type="title"/>
          </p:nvPr>
        </p:nvSpPr>
        <p:spPr/>
        <p:txBody>
          <a:bodyPr/>
          <a:lstStyle/>
          <a:p>
            <a:r>
              <a:rPr lang="fr-FR" dirty="0"/>
              <a:t>Focus Diag Eco-Flux</a:t>
            </a:r>
          </a:p>
        </p:txBody>
      </p:sp>
      <p:sp>
        <p:nvSpPr>
          <p:cNvPr id="8" name="Titre 4">
            <a:extLst>
              <a:ext uri="{FF2B5EF4-FFF2-40B4-BE49-F238E27FC236}">
                <a16:creationId xmlns:a16="http://schemas.microsoft.com/office/drawing/2014/main" id="{E01D665A-FCAC-49C7-84F1-170B4BF16F49}"/>
              </a:ext>
            </a:extLst>
          </p:cNvPr>
          <p:cNvSpPr txBox="1">
            <a:spLocks/>
          </p:cNvSpPr>
          <p:nvPr/>
        </p:nvSpPr>
        <p:spPr>
          <a:xfrm>
            <a:off x="254336" y="765686"/>
            <a:ext cx="6441899" cy="835693"/>
          </a:xfrm>
          <a:prstGeom prst="rect">
            <a:avLst/>
          </a:prstGeom>
        </p:spPr>
        <p:txBody>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pPr defTabSz="685800">
              <a:buClr>
                <a:srgbClr val="000000"/>
              </a:buClr>
              <a:defRPr/>
            </a:pPr>
            <a:r>
              <a:rPr lang="fr-FR" sz="1400" dirty="0">
                <a:solidFill>
                  <a:schemeClr val="bg2"/>
                </a:solidFill>
                <a:sym typeface="Arial"/>
              </a:rPr>
              <a:t>Un programme premium pour réaliser des économies durables et optimiser ses flux</a:t>
            </a:r>
          </a:p>
        </p:txBody>
      </p:sp>
      <p:sp>
        <p:nvSpPr>
          <p:cNvPr id="9" name="Rectangle 8">
            <a:extLst>
              <a:ext uri="{FF2B5EF4-FFF2-40B4-BE49-F238E27FC236}">
                <a16:creationId xmlns:a16="http://schemas.microsoft.com/office/drawing/2014/main" id="{3B06FE3E-AAD4-4AA6-9F90-10C79B8A5EEB}"/>
              </a:ext>
            </a:extLst>
          </p:cNvPr>
          <p:cNvSpPr/>
          <p:nvPr/>
        </p:nvSpPr>
        <p:spPr>
          <a:xfrm>
            <a:off x="178494" y="1966896"/>
            <a:ext cx="1823930" cy="307777"/>
          </a:xfrm>
          <a:prstGeom prst="rect">
            <a:avLst/>
          </a:prstGeom>
        </p:spPr>
        <p:txBody>
          <a:bodyPr wrap="square">
            <a:spAutoFit/>
          </a:bodyPr>
          <a:lstStyle/>
          <a:p>
            <a:pPr defTabSz="685800">
              <a:buClr>
                <a:srgbClr val="000000"/>
              </a:buClr>
              <a:defRPr/>
            </a:pPr>
            <a:r>
              <a:rPr lang="fr-FR" sz="1400" kern="0" dirty="0">
                <a:solidFill>
                  <a:schemeClr val="bg2"/>
                </a:solidFill>
                <a:latin typeface="+mj-lt"/>
                <a:cs typeface="Arial"/>
                <a:sym typeface="Arial"/>
              </a:rPr>
              <a:t>Pourquoi ?</a:t>
            </a:r>
          </a:p>
        </p:txBody>
      </p:sp>
      <p:sp>
        <p:nvSpPr>
          <p:cNvPr id="10" name="Google Shape;277;p18">
            <a:extLst>
              <a:ext uri="{FF2B5EF4-FFF2-40B4-BE49-F238E27FC236}">
                <a16:creationId xmlns:a16="http://schemas.microsoft.com/office/drawing/2014/main" id="{47669691-5001-4AC3-BE60-4C459E61AEE2}"/>
              </a:ext>
            </a:extLst>
          </p:cNvPr>
          <p:cNvSpPr txBox="1">
            <a:spLocks/>
          </p:cNvSpPr>
          <p:nvPr/>
        </p:nvSpPr>
        <p:spPr>
          <a:xfrm>
            <a:off x="221040" y="2229957"/>
            <a:ext cx="4779874" cy="527703"/>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685800">
              <a:buClr>
                <a:srgbClr val="FFCD00"/>
              </a:buClr>
              <a:buSzPts val="2000"/>
              <a:defRPr/>
            </a:pPr>
            <a:r>
              <a:rPr lang="fr-FR" sz="1000" kern="0" spc="-4" dirty="0">
                <a:solidFill>
                  <a:srgbClr val="584741"/>
                </a:solidFill>
                <a:latin typeface="+mn-lt"/>
                <a:cs typeface="Arial" charset="0"/>
              </a:rPr>
              <a:t>Le Diag Eco-Flux s’adresse aux dirigeants qui souhaitent </a:t>
            </a:r>
            <a:r>
              <a:rPr lang="fr-FR" sz="1000" b="1" kern="0" spc="-4" dirty="0">
                <a:solidFill>
                  <a:srgbClr val="584741"/>
                </a:solidFill>
                <a:latin typeface="+mn-lt"/>
                <a:cs typeface="Arial" charset="0"/>
              </a:rPr>
              <a:t>réaliser des économies </a:t>
            </a:r>
            <a:r>
              <a:rPr lang="fr-FR" sz="1000" kern="0" spc="-4" dirty="0">
                <a:solidFill>
                  <a:srgbClr val="584741"/>
                </a:solidFill>
                <a:latin typeface="+mn-lt"/>
                <a:cs typeface="Arial" charset="0"/>
              </a:rPr>
              <a:t>et </a:t>
            </a:r>
            <a:r>
              <a:rPr lang="fr-FR" sz="1000" b="1" kern="0" spc="-4" dirty="0">
                <a:solidFill>
                  <a:srgbClr val="584741"/>
                </a:solidFill>
                <a:latin typeface="+mn-lt"/>
                <a:cs typeface="Arial" charset="0"/>
              </a:rPr>
              <a:t>engager leur entreprise dans une relance économique respectueuse de l’environnement. </a:t>
            </a:r>
            <a:endParaRPr lang="fr-FR" sz="1000" kern="0" spc="-4" dirty="0">
              <a:solidFill>
                <a:srgbClr val="584741"/>
              </a:solidFill>
              <a:latin typeface="+mn-lt"/>
              <a:cs typeface="Arial" charset="0"/>
            </a:endParaRPr>
          </a:p>
        </p:txBody>
      </p:sp>
      <p:sp>
        <p:nvSpPr>
          <p:cNvPr id="11" name="Rectangle 10">
            <a:extLst>
              <a:ext uri="{FF2B5EF4-FFF2-40B4-BE49-F238E27FC236}">
                <a16:creationId xmlns:a16="http://schemas.microsoft.com/office/drawing/2014/main" id="{C402B16F-A455-497F-8841-C8EC37C8D03E}"/>
              </a:ext>
            </a:extLst>
          </p:cNvPr>
          <p:cNvSpPr/>
          <p:nvPr/>
        </p:nvSpPr>
        <p:spPr>
          <a:xfrm>
            <a:off x="2894339" y="1192993"/>
            <a:ext cx="5566093" cy="600164"/>
          </a:xfrm>
          <a:prstGeom prst="rect">
            <a:avLst/>
          </a:prstGeom>
        </p:spPr>
        <p:txBody>
          <a:bodyPr wrap="square">
            <a:spAutoFit/>
          </a:bodyPr>
          <a:lstStyle/>
          <a:p>
            <a:pPr algn="just" defTabSz="685800">
              <a:buClr>
                <a:srgbClr val="000000"/>
              </a:buClr>
              <a:defRPr/>
            </a:pPr>
            <a:r>
              <a:rPr lang="fr-FR" sz="1100" b="1" kern="0" spc="-4" dirty="0">
                <a:solidFill>
                  <a:srgbClr val="584741"/>
                </a:solidFill>
                <a:cs typeface="Arial" charset="0"/>
                <a:sym typeface="Arial"/>
              </a:rPr>
              <a:t>Le Diag Eco-Flux propose un accompagnement personnalisé pour réaliser des </a:t>
            </a:r>
            <a:r>
              <a:rPr lang="fr-FR" sz="1100" b="1" kern="0" spc="-4" dirty="0">
                <a:solidFill>
                  <a:schemeClr val="bg2"/>
                </a:solidFill>
                <a:cs typeface="Arial" charset="0"/>
                <a:sym typeface="Arial"/>
              </a:rPr>
              <a:t>économies durables</a:t>
            </a:r>
            <a:r>
              <a:rPr lang="fr-FR" sz="1100" b="1" kern="0" spc="-4" dirty="0">
                <a:solidFill>
                  <a:srgbClr val="584741"/>
                </a:solidFill>
                <a:cs typeface="Arial" charset="0"/>
                <a:sym typeface="Arial"/>
              </a:rPr>
              <a:t>, en réduisant les </a:t>
            </a:r>
            <a:r>
              <a:rPr lang="fr-FR" sz="1100" b="1" kern="0" spc="-4" dirty="0">
                <a:solidFill>
                  <a:schemeClr val="bg2"/>
                </a:solidFill>
                <a:cs typeface="Arial" charset="0"/>
                <a:sym typeface="Arial"/>
              </a:rPr>
              <a:t>consommations d’énergie, matière, eau et production de déchets.</a:t>
            </a:r>
          </a:p>
        </p:txBody>
      </p:sp>
      <p:sp>
        <p:nvSpPr>
          <p:cNvPr id="12" name="Rectangle 11">
            <a:extLst>
              <a:ext uri="{FF2B5EF4-FFF2-40B4-BE49-F238E27FC236}">
                <a16:creationId xmlns:a16="http://schemas.microsoft.com/office/drawing/2014/main" id="{446AB834-E430-412E-8762-4F3D1E8CC74C}"/>
              </a:ext>
            </a:extLst>
          </p:cNvPr>
          <p:cNvSpPr/>
          <p:nvPr/>
        </p:nvSpPr>
        <p:spPr>
          <a:xfrm>
            <a:off x="221040" y="2865513"/>
            <a:ext cx="920445" cy="307777"/>
          </a:xfrm>
          <a:prstGeom prst="rect">
            <a:avLst/>
          </a:prstGeom>
        </p:spPr>
        <p:txBody>
          <a:bodyPr wrap="none">
            <a:spAutoFit/>
          </a:bodyPr>
          <a:lstStyle/>
          <a:p>
            <a:pPr defTabSz="685800">
              <a:buClr>
                <a:srgbClr val="000000"/>
              </a:buClr>
              <a:defRPr/>
            </a:pPr>
            <a:r>
              <a:rPr lang="fr-FR" sz="1400" kern="0" dirty="0">
                <a:solidFill>
                  <a:schemeClr val="bg2"/>
                </a:solidFill>
                <a:latin typeface="+mj-lt"/>
                <a:cs typeface="Arial"/>
                <a:sym typeface="Arial"/>
              </a:rPr>
              <a:t>Pour qui ?</a:t>
            </a:r>
          </a:p>
        </p:txBody>
      </p:sp>
      <p:sp>
        <p:nvSpPr>
          <p:cNvPr id="13" name="Google Shape;277;p18">
            <a:extLst>
              <a:ext uri="{FF2B5EF4-FFF2-40B4-BE49-F238E27FC236}">
                <a16:creationId xmlns:a16="http://schemas.microsoft.com/office/drawing/2014/main" id="{6141FC29-CAE9-4C68-9FE8-C4AFF60793BB}"/>
              </a:ext>
            </a:extLst>
          </p:cNvPr>
          <p:cNvSpPr txBox="1">
            <a:spLocks/>
          </p:cNvSpPr>
          <p:nvPr/>
        </p:nvSpPr>
        <p:spPr>
          <a:xfrm>
            <a:off x="187274" y="3153824"/>
            <a:ext cx="5716874" cy="1321632"/>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8588" indent="-128588" algn="just" defTabSz="685800">
              <a:buClr>
                <a:srgbClr val="FFC000"/>
              </a:buClr>
              <a:buFont typeface="Arial" panose="020B0604020202020204" pitchFamily="34" charset="0"/>
              <a:buChar char="•"/>
              <a:defRPr/>
            </a:pPr>
            <a:r>
              <a:rPr lang="fr-FR" sz="1050" kern="0" dirty="0">
                <a:solidFill>
                  <a:srgbClr val="584741"/>
                </a:solidFill>
                <a:latin typeface="+mn-lt"/>
                <a:cs typeface="Arial" panose="020B0604020202020204" pitchFamily="34" charset="0"/>
              </a:rPr>
              <a:t>Dirigeantes et dirigeants de TPE, PME, ETI ou Grands Groupes français</a:t>
            </a:r>
          </a:p>
          <a:p>
            <a:pPr marL="128588" indent="-128588" algn="just" defTabSz="685800">
              <a:buClr>
                <a:srgbClr val="FFC000"/>
              </a:buClr>
              <a:buFont typeface="Arial" panose="020B0604020202020204" pitchFamily="34" charset="0"/>
              <a:buChar char="•"/>
              <a:defRPr/>
            </a:pPr>
            <a:r>
              <a:rPr lang="fr-FR" sz="1050" kern="0" dirty="0">
                <a:solidFill>
                  <a:srgbClr val="584741"/>
                </a:solidFill>
                <a:latin typeface="+mn-lt"/>
                <a:cs typeface="Arial" panose="020B0604020202020204" pitchFamily="34" charset="0"/>
              </a:rPr>
              <a:t>Avec </a:t>
            </a:r>
            <a:r>
              <a:rPr lang="fr-FR" sz="1050" b="1" kern="0" dirty="0">
                <a:solidFill>
                  <a:srgbClr val="584741"/>
                </a:solidFill>
                <a:latin typeface="+mn-lt"/>
                <a:cs typeface="Arial" panose="020B0604020202020204" pitchFamily="34" charset="0"/>
              </a:rPr>
              <a:t>un ou plusieurs sites </a:t>
            </a:r>
            <a:r>
              <a:rPr lang="fr-FR" sz="1050" kern="0" dirty="0">
                <a:solidFill>
                  <a:srgbClr val="584741"/>
                </a:solidFill>
                <a:latin typeface="+mn-lt"/>
                <a:cs typeface="Arial" panose="020B0604020202020204" pitchFamily="34" charset="0"/>
              </a:rPr>
              <a:t>(usine, restaurant, commerce alimentaire …)</a:t>
            </a:r>
            <a:r>
              <a:rPr lang="fr-FR" sz="1050" b="1" kern="0" dirty="0">
                <a:solidFill>
                  <a:srgbClr val="584741"/>
                </a:solidFill>
                <a:latin typeface="+mn-lt"/>
                <a:cs typeface="Arial" panose="020B0604020202020204" pitchFamily="34" charset="0"/>
              </a:rPr>
              <a:t> </a:t>
            </a:r>
            <a:r>
              <a:rPr lang="fr-FR" sz="1050" kern="0" dirty="0">
                <a:solidFill>
                  <a:srgbClr val="584741"/>
                </a:solidFill>
                <a:latin typeface="+mn-lt"/>
                <a:cs typeface="Arial" panose="020B0604020202020204" pitchFamily="34" charset="0"/>
              </a:rPr>
              <a:t>qui comptent </a:t>
            </a:r>
            <a:r>
              <a:rPr lang="fr-FR" sz="1050" b="1" kern="0" dirty="0">
                <a:solidFill>
                  <a:srgbClr val="584741"/>
                </a:solidFill>
                <a:latin typeface="+mn-lt"/>
                <a:cs typeface="Arial" panose="020B0604020202020204" pitchFamily="34" charset="0"/>
              </a:rPr>
              <a:t>entre 20 et 250 salariés* </a:t>
            </a:r>
            <a:r>
              <a:rPr lang="fr-FR" sz="1050" kern="0" dirty="0">
                <a:solidFill>
                  <a:srgbClr val="584741"/>
                </a:solidFill>
                <a:latin typeface="+mn-lt"/>
                <a:cs typeface="Arial" panose="020B0604020202020204" pitchFamily="34" charset="0"/>
              </a:rPr>
              <a:t>- un Diag par site. </a:t>
            </a:r>
          </a:p>
          <a:p>
            <a:pPr marL="128588" indent="-128588" algn="just" defTabSz="685800">
              <a:buClr>
                <a:srgbClr val="FFC000"/>
              </a:buClr>
              <a:buFont typeface="Arial" panose="020B0604020202020204" pitchFamily="34" charset="0"/>
              <a:buChar char="•"/>
              <a:defRPr/>
            </a:pPr>
            <a:r>
              <a:rPr lang="fr-FR" sz="1050" i="1" kern="0" dirty="0">
                <a:solidFill>
                  <a:srgbClr val="584741"/>
                </a:solidFill>
                <a:latin typeface="+mn-lt"/>
                <a:cs typeface="Arial" panose="020B0604020202020204" pitchFamily="34" charset="0"/>
              </a:rPr>
              <a:t>Cas des sites de moins de 20 ETP </a:t>
            </a:r>
          </a:p>
          <a:p>
            <a:pPr marL="585788" lvl="1" indent="-128588" algn="just" defTabSz="685800">
              <a:buClr>
                <a:srgbClr val="FFC000"/>
              </a:buClr>
              <a:buFont typeface="Arial" panose="020B0604020202020204" pitchFamily="34" charset="0"/>
              <a:buChar char="•"/>
              <a:defRPr/>
            </a:pPr>
            <a:r>
              <a:rPr lang="fr-FR" sz="1050" i="1" kern="0" dirty="0">
                <a:solidFill>
                  <a:srgbClr val="584741"/>
                </a:solidFill>
                <a:latin typeface="+mn-lt"/>
                <a:cs typeface="Arial" panose="020B0604020202020204" pitchFamily="34" charset="0"/>
              </a:rPr>
              <a:t>Si l'entreprise dépend d'une CCI alors OK Eco-Flux classique </a:t>
            </a:r>
          </a:p>
          <a:p>
            <a:pPr marL="585788" lvl="1" indent="-128588" algn="just" defTabSz="685800">
              <a:buClr>
                <a:srgbClr val="FFC000"/>
              </a:buClr>
              <a:buFont typeface="Arial" panose="020B0604020202020204" pitchFamily="34" charset="0"/>
              <a:buChar char="•"/>
              <a:defRPr/>
            </a:pPr>
            <a:r>
              <a:rPr lang="fr-FR" sz="1050" i="1" kern="0" dirty="0">
                <a:solidFill>
                  <a:srgbClr val="584741"/>
                </a:solidFill>
                <a:latin typeface="+mn-lt"/>
                <a:cs typeface="Arial" panose="020B0604020202020204" pitchFamily="34" charset="0"/>
              </a:rPr>
              <a:t>Si l'entreprise dépend d'une CMA (</a:t>
            </a:r>
            <a:r>
              <a:rPr lang="fr-FR" sz="1050" i="1" kern="0" dirty="0">
                <a:solidFill>
                  <a:srgbClr val="584741"/>
                </a:solidFill>
                <a:latin typeface="+mn-lt"/>
                <a:cs typeface="Arial" panose="020B0604020202020204" pitchFamily="34" charset="0"/>
                <a:hlinkClick r:id="rId3">
                  <a:extLst>
                    <a:ext uri="{A12FA001-AC4F-418D-AE19-62706E023703}">
                      <ahyp:hlinkClr xmlns:ahyp="http://schemas.microsoft.com/office/drawing/2018/hyperlinkcolor" xmlns="" val="tx"/>
                    </a:ext>
                  </a:extLst>
                </a:hlinkClick>
              </a:rPr>
              <a:t>liste des secteurs) </a:t>
            </a:r>
            <a:endParaRPr lang="fr-FR" sz="1050" i="1" kern="0" dirty="0">
              <a:solidFill>
                <a:srgbClr val="584741"/>
              </a:solidFill>
              <a:latin typeface="+mn-lt"/>
              <a:cs typeface="Arial" panose="020B0604020202020204" pitchFamily="34" charset="0"/>
            </a:endParaRPr>
          </a:p>
          <a:p>
            <a:pPr marL="128588" indent="-128588" algn="just" defTabSz="685800">
              <a:buClr>
                <a:srgbClr val="FFC000"/>
              </a:buClr>
              <a:buFont typeface="Arial" panose="020B0604020202020204" pitchFamily="34" charset="0"/>
              <a:buChar char="•"/>
              <a:defRPr/>
            </a:pPr>
            <a:r>
              <a:rPr lang="fr-FR" sz="1050" kern="0" dirty="0">
                <a:solidFill>
                  <a:srgbClr val="584741"/>
                </a:solidFill>
                <a:latin typeface="+mn-lt"/>
                <a:cs typeface="Arial" panose="020B0604020202020204" pitchFamily="34" charset="0"/>
              </a:rPr>
              <a:t>Sur le territoire français et/ou dans les DROM-COM</a:t>
            </a:r>
          </a:p>
          <a:p>
            <a:pPr marL="128588" indent="-128588" algn="just" defTabSz="685800">
              <a:buClr>
                <a:srgbClr val="FFC000"/>
              </a:buClr>
              <a:buFont typeface="Arial" panose="020B0604020202020204" pitchFamily="34" charset="0"/>
              <a:buChar char="•"/>
              <a:defRPr/>
            </a:pPr>
            <a:r>
              <a:rPr lang="fr-FR" sz="1050" kern="0" dirty="0">
                <a:solidFill>
                  <a:srgbClr val="584741"/>
                </a:solidFill>
                <a:latin typeface="+mn-lt"/>
                <a:cs typeface="Arial" panose="020B0604020202020204" pitchFamily="34" charset="0"/>
              </a:rPr>
              <a:t>Exclusions : entreprises en « difficultés » selon définition Européenne</a:t>
            </a:r>
          </a:p>
          <a:p>
            <a:pPr algn="just" defTabSz="685800">
              <a:buClr>
                <a:srgbClr val="FFC000"/>
              </a:buClr>
              <a:defRPr/>
            </a:pPr>
            <a:endParaRPr lang="fr-FR" sz="1000" kern="0" spc="-4" dirty="0">
              <a:solidFill>
                <a:srgbClr val="584741"/>
              </a:solidFill>
              <a:latin typeface="+mn-lt"/>
              <a:cs typeface="Arial" charset="0"/>
            </a:endParaRPr>
          </a:p>
        </p:txBody>
      </p:sp>
      <p:sp>
        <p:nvSpPr>
          <p:cNvPr id="14" name="Rectangle 13">
            <a:extLst>
              <a:ext uri="{FF2B5EF4-FFF2-40B4-BE49-F238E27FC236}">
                <a16:creationId xmlns:a16="http://schemas.microsoft.com/office/drawing/2014/main" id="{43AC9B19-10EC-4E9C-93F3-CE8FDE38A1D4}"/>
              </a:ext>
            </a:extLst>
          </p:cNvPr>
          <p:cNvSpPr/>
          <p:nvPr/>
        </p:nvSpPr>
        <p:spPr>
          <a:xfrm>
            <a:off x="6112320" y="2324998"/>
            <a:ext cx="2622308" cy="1785104"/>
          </a:xfrm>
          <a:prstGeom prst="rect">
            <a:avLst/>
          </a:prstGeom>
        </p:spPr>
        <p:txBody>
          <a:bodyPr wrap="square">
            <a:spAutoFit/>
          </a:bodyPr>
          <a:lstStyle/>
          <a:p>
            <a:pPr algn="just" defTabSz="685800">
              <a:buClr>
                <a:srgbClr val="000000"/>
              </a:buClr>
              <a:defRPr/>
            </a:pPr>
            <a:r>
              <a:rPr lang="fr-FR" sz="1000" kern="0" spc="-4" dirty="0">
                <a:solidFill>
                  <a:srgbClr val="584741"/>
                </a:solidFill>
                <a:cs typeface="Arial" charset="0"/>
                <a:sym typeface="Arial"/>
              </a:rPr>
              <a:t>Bpifrance met à disposition des sites, l’expertise de bureaux d’étude spécialisées en optimisation de flux. </a:t>
            </a:r>
          </a:p>
          <a:p>
            <a:pPr algn="just" defTabSz="685800">
              <a:buClr>
                <a:srgbClr val="000000"/>
              </a:buClr>
              <a:defRPr/>
            </a:pPr>
            <a:r>
              <a:rPr lang="fr-FR" sz="1000" b="1" kern="0" spc="-4" dirty="0">
                <a:solidFill>
                  <a:srgbClr val="584741"/>
                </a:solidFill>
                <a:cs typeface="Arial" charset="0"/>
                <a:sym typeface="Arial"/>
              </a:rPr>
              <a:t>Ce réseau d’experts conseil est sélectionné, formé et outillé par Bpifrance avec l’appui de l’ADEME</a:t>
            </a:r>
            <a:r>
              <a:rPr lang="fr-FR" sz="1000" kern="0" spc="-4" dirty="0">
                <a:solidFill>
                  <a:srgbClr val="584741"/>
                </a:solidFill>
                <a:cs typeface="Arial" charset="0"/>
                <a:sym typeface="Arial"/>
              </a:rPr>
              <a:t>. Composé d’intervenants reconnus pour leur expertise dans le domaine de la réduction des coûts énergie, matières, déchets et eau.</a:t>
            </a:r>
          </a:p>
          <a:p>
            <a:pPr algn="just" defTabSz="685800">
              <a:buClr>
                <a:srgbClr val="000000"/>
              </a:buClr>
              <a:defRPr/>
            </a:pPr>
            <a:r>
              <a:rPr lang="fr-FR" sz="1000" b="1" kern="0" spc="-4" dirty="0">
                <a:solidFill>
                  <a:srgbClr val="584741"/>
                </a:solidFill>
                <a:cs typeface="Arial" charset="0"/>
                <a:sym typeface="Arial"/>
              </a:rPr>
              <a:t>L’accompagnement se fait sur 12 mois</a:t>
            </a:r>
            <a:r>
              <a:rPr lang="fr-FR" sz="1000" kern="0" spc="-4" dirty="0">
                <a:solidFill>
                  <a:srgbClr val="584741"/>
                </a:solidFill>
                <a:cs typeface="Arial" charset="0"/>
                <a:sym typeface="Arial"/>
              </a:rPr>
              <a:t>.</a:t>
            </a:r>
          </a:p>
        </p:txBody>
      </p:sp>
      <p:sp>
        <p:nvSpPr>
          <p:cNvPr id="15" name="Rectangle 14">
            <a:extLst>
              <a:ext uri="{FF2B5EF4-FFF2-40B4-BE49-F238E27FC236}">
                <a16:creationId xmlns:a16="http://schemas.microsoft.com/office/drawing/2014/main" id="{03620E51-54F7-4F87-83E4-85010B87E2BC}"/>
              </a:ext>
            </a:extLst>
          </p:cNvPr>
          <p:cNvSpPr/>
          <p:nvPr/>
        </p:nvSpPr>
        <p:spPr>
          <a:xfrm>
            <a:off x="6112320" y="2017221"/>
            <a:ext cx="2125976" cy="307777"/>
          </a:xfrm>
          <a:prstGeom prst="rect">
            <a:avLst/>
          </a:prstGeom>
        </p:spPr>
        <p:txBody>
          <a:bodyPr wrap="square">
            <a:spAutoFit/>
          </a:bodyPr>
          <a:lstStyle/>
          <a:p>
            <a:pPr defTabSz="685800">
              <a:buClr>
                <a:srgbClr val="000000"/>
              </a:buClr>
              <a:defRPr/>
            </a:pPr>
            <a:r>
              <a:rPr lang="fr-FR" sz="1400" kern="0" dirty="0">
                <a:solidFill>
                  <a:schemeClr val="bg2"/>
                </a:solidFill>
                <a:latin typeface="+mj-lt"/>
                <a:cs typeface="Arial"/>
                <a:sym typeface="Arial"/>
              </a:rPr>
              <a:t>Comment ?</a:t>
            </a:r>
          </a:p>
        </p:txBody>
      </p:sp>
      <p:sp>
        <p:nvSpPr>
          <p:cNvPr id="16" name="Rectangle 15">
            <a:extLst>
              <a:ext uri="{FF2B5EF4-FFF2-40B4-BE49-F238E27FC236}">
                <a16:creationId xmlns:a16="http://schemas.microsoft.com/office/drawing/2014/main" id="{EDEC9E74-FD18-47A3-833D-5555EBC18B3A}"/>
              </a:ext>
            </a:extLst>
          </p:cNvPr>
          <p:cNvSpPr/>
          <p:nvPr/>
        </p:nvSpPr>
        <p:spPr>
          <a:xfrm>
            <a:off x="221040" y="6465479"/>
            <a:ext cx="6184453" cy="461665"/>
          </a:xfrm>
          <a:prstGeom prst="rect">
            <a:avLst/>
          </a:prstGeom>
        </p:spPr>
        <p:txBody>
          <a:bodyPr wrap="square">
            <a:spAutoFit/>
          </a:bodyPr>
          <a:lstStyle/>
          <a:p>
            <a:pPr defTabSz="685800">
              <a:defRPr/>
            </a:pPr>
            <a:r>
              <a:rPr lang="fr-FR" sz="800" i="1" kern="0" dirty="0">
                <a:solidFill>
                  <a:srgbClr val="786E64"/>
                </a:solidFill>
                <a:cs typeface="Arial" panose="020B0604020202020204" pitchFamily="34" charset="0"/>
                <a:sym typeface="Arial"/>
              </a:rPr>
              <a:t>*Possibilité d’avoir un Diag Eco-Flux pour les sites de plus de 250 salariés, sous réserve de vérification de la faisabilité par le bureau d'études</a:t>
            </a:r>
          </a:p>
          <a:p>
            <a:pPr defTabSz="685800">
              <a:defRPr/>
            </a:pPr>
            <a:endParaRPr lang="fr-FR" sz="800" i="1" kern="0" dirty="0">
              <a:solidFill>
                <a:srgbClr val="000000"/>
              </a:solidFill>
              <a:cs typeface="Arial"/>
              <a:sym typeface="Arial"/>
            </a:endParaRPr>
          </a:p>
        </p:txBody>
      </p:sp>
      <p:sp>
        <p:nvSpPr>
          <p:cNvPr id="17" name="Espace réservé du texte 3">
            <a:extLst>
              <a:ext uri="{FF2B5EF4-FFF2-40B4-BE49-F238E27FC236}">
                <a16:creationId xmlns:a16="http://schemas.microsoft.com/office/drawing/2014/main" id="{1B324234-B534-4A56-AADF-3F289ABF2029}"/>
              </a:ext>
            </a:extLst>
          </p:cNvPr>
          <p:cNvSpPr txBox="1">
            <a:spLocks/>
          </p:cNvSpPr>
          <p:nvPr/>
        </p:nvSpPr>
        <p:spPr bwMode="gray">
          <a:xfrm>
            <a:off x="1715970" y="4781198"/>
            <a:ext cx="4644516" cy="375611"/>
          </a:xfrm>
          <a:prstGeom prst="rect">
            <a:avLst/>
          </a:prstGeom>
        </p:spPr>
        <p:txBody>
          <a:bodyPr vert="horz" lIns="0" tIns="0" rIns="0" bIns="0" rtlCol="0" anchor="b" anchorCtr="0">
            <a:noAutofit/>
          </a:bodyPr>
          <a:lstStyle>
            <a:lvl1pPr marL="0" indent="0" algn="l" defTabSz="914400" rtl="0" eaLnBrk="1" latinLnBrk="0" hangingPunct="1">
              <a:lnSpc>
                <a:spcPct val="85000"/>
              </a:lnSpc>
              <a:spcBef>
                <a:spcPts val="0"/>
              </a:spcBef>
              <a:spcAft>
                <a:spcPts val="3000"/>
              </a:spcAft>
              <a:buFont typeface="Arial" pitchFamily="34" charset="0"/>
              <a:buNone/>
              <a:defRPr sz="1400" b="0" kern="1200">
                <a:solidFill>
                  <a:srgbClr val="5E514D"/>
                </a:solidFill>
                <a:latin typeface="Impact"/>
                <a:ea typeface="+mn-ea"/>
                <a:cs typeface="Impact"/>
              </a:defRPr>
            </a:lvl1pPr>
            <a:lvl2pPr marL="0" indent="0" algn="just" defTabSz="914400" rtl="0" eaLnBrk="1" latinLnBrk="0" hangingPunct="1">
              <a:lnSpc>
                <a:spcPct val="120000"/>
              </a:lnSpc>
              <a:spcBef>
                <a:spcPts val="0"/>
              </a:spcBef>
              <a:buFont typeface="Arial" pitchFamily="34" charset="0"/>
              <a:buNone/>
              <a:defRPr sz="1600" b="1" kern="1200" cap="all">
                <a:solidFill>
                  <a:srgbClr val="5E514D"/>
                </a:solidFill>
                <a:latin typeface="+mn-lt"/>
                <a:ea typeface="+mn-ea"/>
                <a:cs typeface="+mn-cs"/>
              </a:defRPr>
            </a:lvl2pPr>
            <a:lvl3pPr marL="0" indent="0" algn="just" defTabSz="914400" rtl="0" eaLnBrk="1" latinLnBrk="0" hangingPunct="1">
              <a:lnSpc>
                <a:spcPct val="120000"/>
              </a:lnSpc>
              <a:spcBef>
                <a:spcPts val="0"/>
              </a:spcBef>
              <a:buClr>
                <a:schemeClr val="bg2"/>
              </a:buClr>
              <a:buFont typeface="Wingdings" pitchFamily="2" charset="2"/>
              <a:buNone/>
              <a:defRPr sz="1300" kern="1200">
                <a:solidFill>
                  <a:srgbClr val="5E514D"/>
                </a:solidFill>
                <a:latin typeface="+mn-lt"/>
                <a:ea typeface="+mn-ea"/>
                <a:cs typeface="+mn-cs"/>
              </a:defRPr>
            </a:lvl3pPr>
            <a:lvl4pPr marL="0" indent="-180000" algn="just" defTabSz="914400" rtl="0" eaLnBrk="1" latinLnBrk="0" hangingPunct="1">
              <a:lnSpc>
                <a:spcPct val="120000"/>
              </a:lnSpc>
              <a:spcBef>
                <a:spcPts val="0"/>
              </a:spcBef>
              <a:buClr>
                <a:schemeClr val="bg2"/>
              </a:buClr>
              <a:buFont typeface="Wingdings" pitchFamily="2" charset="2"/>
              <a:buChar char="l"/>
              <a:defRPr sz="1200" kern="1200">
                <a:solidFill>
                  <a:srgbClr val="5E514D"/>
                </a:solidFill>
                <a:latin typeface="+mn-lt"/>
                <a:ea typeface="+mn-ea"/>
                <a:cs typeface="+mn-cs"/>
              </a:defRPr>
            </a:lvl4pPr>
            <a:lvl5pPr marL="180000" indent="0" algn="just" defTabSz="914400" rtl="0" eaLnBrk="1" latinLnBrk="0" hangingPunct="1">
              <a:lnSpc>
                <a:spcPct val="120000"/>
              </a:lnSpc>
              <a:spcBef>
                <a:spcPts val="0"/>
              </a:spcBef>
              <a:buClr>
                <a:schemeClr val="accent1"/>
              </a:buClr>
              <a:buFont typeface="Wingdings" pitchFamily="2" charset="2"/>
              <a:buNone/>
              <a:defRPr sz="1200" kern="1200">
                <a:solidFill>
                  <a:srgbClr val="5E514D"/>
                </a:solidFill>
                <a:latin typeface="+mn-lt"/>
                <a:ea typeface="+mn-ea"/>
                <a:cs typeface="+mn-cs"/>
              </a:defRPr>
            </a:lvl5pPr>
            <a:lvl6pPr marL="540000" indent="-180000" algn="just" defTabSz="895350" rtl="0" eaLnBrk="1" latinLnBrk="0" hangingPunct="1">
              <a:lnSpc>
                <a:spcPct val="120000"/>
              </a:lnSpc>
              <a:spcBef>
                <a:spcPts val="0"/>
              </a:spcBef>
              <a:buClr>
                <a:srgbClr val="5E514D"/>
              </a:buClr>
              <a:buSzPct val="150000"/>
              <a:buFont typeface="Lucida Grande"/>
              <a:buChar char="•"/>
              <a:defRPr sz="1200" b="0" kern="1200">
                <a:solidFill>
                  <a:srgbClr val="5E514D"/>
                </a:solidFill>
                <a:latin typeface="+mn-lt"/>
                <a:ea typeface="+mn-ea"/>
                <a:cs typeface="+mn-cs"/>
              </a:defRPr>
            </a:lvl6pPr>
            <a:lvl7pPr marL="540000" indent="0" algn="just" defTabSz="895350" rtl="0" eaLnBrk="1" latinLnBrk="0" hangingPunct="1">
              <a:lnSpc>
                <a:spcPct val="120000"/>
              </a:lnSpc>
              <a:spcBef>
                <a:spcPts val="0"/>
              </a:spcBef>
              <a:buClr>
                <a:schemeClr val="accent1"/>
              </a:buClr>
              <a:buFontTx/>
              <a:buNone/>
              <a:defRPr sz="1200" b="0" kern="1200">
                <a:solidFill>
                  <a:srgbClr val="5E514D"/>
                </a:solidFill>
                <a:latin typeface="+mn-lt"/>
                <a:ea typeface="+mn-ea"/>
                <a:cs typeface="+mn-cs"/>
              </a:defRPr>
            </a:lvl7pPr>
            <a:lvl8pPr marL="900000" indent="-180975" algn="just" defTabSz="895350" rtl="0" eaLnBrk="1" latinLnBrk="0" hangingPunct="1">
              <a:lnSpc>
                <a:spcPct val="120000"/>
              </a:lnSpc>
              <a:spcBef>
                <a:spcPts val="0"/>
              </a:spcBef>
              <a:buClr>
                <a:schemeClr val="accent1"/>
              </a:buClr>
              <a:buSzPct val="80000"/>
              <a:buFont typeface="Wingdings" pitchFamily="2" charset="2"/>
              <a:buChar char="l"/>
              <a:defRPr sz="1200" b="0" kern="1200">
                <a:solidFill>
                  <a:srgbClr val="5E514D"/>
                </a:solidFill>
                <a:latin typeface="+mn-lt"/>
                <a:ea typeface="+mn-ea"/>
                <a:cs typeface="+mn-cs"/>
              </a:defRPr>
            </a:lvl8pPr>
            <a:lvl9pPr marL="0" indent="0" algn="l" defTabSz="914400" rtl="0" eaLnBrk="1" latinLnBrk="0" hangingPunct="1">
              <a:spcBef>
                <a:spcPct val="20000"/>
              </a:spcBef>
              <a:buFontTx/>
              <a:buNone/>
              <a:defRPr sz="800" kern="1200">
                <a:solidFill>
                  <a:schemeClr val="tx2"/>
                </a:solidFill>
                <a:latin typeface="+mn-lt"/>
                <a:ea typeface="+mn-ea"/>
                <a:cs typeface="+mn-cs"/>
              </a:defRPr>
            </a:lvl9pPr>
          </a:lstStyle>
          <a:p>
            <a:pPr defTabSz="685800">
              <a:spcAft>
                <a:spcPts val="2250"/>
              </a:spcAft>
              <a:defRPr/>
            </a:pPr>
            <a:endParaRPr lang="fr-FR" sz="1050" dirty="0"/>
          </a:p>
        </p:txBody>
      </p:sp>
      <p:pic>
        <p:nvPicPr>
          <p:cNvPr id="18" name="Image 17">
            <a:extLst>
              <a:ext uri="{FF2B5EF4-FFF2-40B4-BE49-F238E27FC236}">
                <a16:creationId xmlns:a16="http://schemas.microsoft.com/office/drawing/2014/main" id="{F32E6B6C-E01D-4B82-A15B-90EADD799F05}"/>
              </a:ext>
            </a:extLst>
          </p:cNvPr>
          <p:cNvPicPr>
            <a:picLocks noChangeAspect="1"/>
          </p:cNvPicPr>
          <p:nvPr/>
        </p:nvPicPr>
        <p:blipFill rotWithShape="1">
          <a:blip r:embed="rId4"/>
          <a:srcRect t="25125" b="18412"/>
          <a:stretch/>
        </p:blipFill>
        <p:spPr>
          <a:xfrm>
            <a:off x="-42278" y="1159242"/>
            <a:ext cx="2774108" cy="765396"/>
          </a:xfrm>
          <a:prstGeom prst="rect">
            <a:avLst/>
          </a:prstGeom>
        </p:spPr>
      </p:pic>
      <p:pic>
        <p:nvPicPr>
          <p:cNvPr id="21" name="Image 20">
            <a:extLst>
              <a:ext uri="{FF2B5EF4-FFF2-40B4-BE49-F238E27FC236}">
                <a16:creationId xmlns:a16="http://schemas.microsoft.com/office/drawing/2014/main" id="{7E8F367A-FD29-4130-8A99-9E6B3BCA4529}"/>
              </a:ext>
            </a:extLst>
          </p:cNvPr>
          <p:cNvPicPr>
            <a:picLocks noChangeAspect="1"/>
          </p:cNvPicPr>
          <p:nvPr/>
        </p:nvPicPr>
        <p:blipFill>
          <a:blip r:embed="rId5"/>
          <a:stretch>
            <a:fillRect/>
          </a:stretch>
        </p:blipFill>
        <p:spPr>
          <a:xfrm>
            <a:off x="8206938" y="132653"/>
            <a:ext cx="728338" cy="835693"/>
          </a:xfrm>
          <a:prstGeom prst="rect">
            <a:avLst/>
          </a:prstGeom>
        </p:spPr>
      </p:pic>
      <p:pic>
        <p:nvPicPr>
          <p:cNvPr id="23" name="Image 22">
            <a:extLst>
              <a:ext uri="{FF2B5EF4-FFF2-40B4-BE49-F238E27FC236}">
                <a16:creationId xmlns:a16="http://schemas.microsoft.com/office/drawing/2014/main" id="{952DDE6D-5FEB-40C8-BC7B-C0F0A491EE96}"/>
              </a:ext>
            </a:extLst>
          </p:cNvPr>
          <p:cNvPicPr>
            <a:picLocks noChangeAspect="1"/>
          </p:cNvPicPr>
          <p:nvPr/>
        </p:nvPicPr>
        <p:blipFill rotWithShape="1">
          <a:blip r:embed="rId6"/>
          <a:srcRect t="16885"/>
          <a:stretch/>
        </p:blipFill>
        <p:spPr>
          <a:xfrm>
            <a:off x="767297" y="4670062"/>
            <a:ext cx="5966500" cy="1907538"/>
          </a:xfrm>
          <a:prstGeom prst="rect">
            <a:avLst/>
          </a:prstGeom>
        </p:spPr>
      </p:pic>
      <p:sp>
        <p:nvSpPr>
          <p:cNvPr id="24" name="Rectangle 23">
            <a:extLst>
              <a:ext uri="{FF2B5EF4-FFF2-40B4-BE49-F238E27FC236}">
                <a16:creationId xmlns:a16="http://schemas.microsoft.com/office/drawing/2014/main" id="{A9AC70CE-C457-48FA-9951-F06F3BAAC0AE}"/>
              </a:ext>
            </a:extLst>
          </p:cNvPr>
          <p:cNvSpPr/>
          <p:nvPr/>
        </p:nvSpPr>
        <p:spPr>
          <a:xfrm>
            <a:off x="373055" y="4670062"/>
            <a:ext cx="359269" cy="1684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a:solidFill>
                  <a:srgbClr val="786E64"/>
                </a:solidFill>
                <a:latin typeface="+mj-lt"/>
              </a:rPr>
              <a:t>4 ETAPES</a:t>
            </a:r>
          </a:p>
        </p:txBody>
      </p:sp>
      <p:graphicFrame>
        <p:nvGraphicFramePr>
          <p:cNvPr id="25" name="Tableau 24">
            <a:extLst>
              <a:ext uri="{FF2B5EF4-FFF2-40B4-BE49-F238E27FC236}">
                <a16:creationId xmlns:a16="http://schemas.microsoft.com/office/drawing/2014/main" id="{2954DC03-71B1-497D-AAA3-71190831D150}"/>
              </a:ext>
            </a:extLst>
          </p:cNvPr>
          <p:cNvGraphicFramePr>
            <a:graphicFrameLocks noGrp="1"/>
          </p:cNvGraphicFramePr>
          <p:nvPr>
            <p:extLst>
              <p:ext uri="{D42A27DB-BD31-4B8C-83A1-F6EECF244321}">
                <p14:modId xmlns:p14="http://schemas.microsoft.com/office/powerpoint/2010/main" val="1644650826"/>
              </p:ext>
            </p:extLst>
          </p:nvPr>
        </p:nvGraphicFramePr>
        <p:xfrm>
          <a:off x="7171670" y="5116620"/>
          <a:ext cx="1792818" cy="910957"/>
        </p:xfrm>
        <a:graphic>
          <a:graphicData uri="http://schemas.openxmlformats.org/drawingml/2006/table">
            <a:tbl>
              <a:tblPr firstRow="1" bandRow="1">
                <a:tableStyleId>{5C22544A-7EE6-4342-B048-85BDC9FD1C3A}</a:tableStyleId>
              </a:tblPr>
              <a:tblGrid>
                <a:gridCol w="975168">
                  <a:extLst>
                    <a:ext uri="{9D8B030D-6E8A-4147-A177-3AD203B41FA5}">
                      <a16:colId xmlns:a16="http://schemas.microsoft.com/office/drawing/2014/main" val="2278328796"/>
                    </a:ext>
                  </a:extLst>
                </a:gridCol>
                <a:gridCol w="817650">
                  <a:extLst>
                    <a:ext uri="{9D8B030D-6E8A-4147-A177-3AD203B41FA5}">
                      <a16:colId xmlns:a16="http://schemas.microsoft.com/office/drawing/2014/main" val="2248236960"/>
                    </a:ext>
                  </a:extLst>
                </a:gridCol>
              </a:tblGrid>
              <a:tr h="505657">
                <a:tc>
                  <a:txBody>
                    <a:bodyPr/>
                    <a:lstStyle/>
                    <a:p>
                      <a:pPr marL="0" algn="ctr" defTabSz="457200" rtl="0" eaLnBrk="1" latinLnBrk="0" hangingPunct="1">
                        <a:spcAft>
                          <a:spcPts val="0"/>
                        </a:spcAft>
                      </a:pPr>
                      <a:r>
                        <a:rPr lang="fr-FR" sz="800" b="0" kern="1200" dirty="0">
                          <a:solidFill>
                            <a:srgbClr val="786E64"/>
                          </a:solidFill>
                          <a:latin typeface="Arial" panose="020B0604020202020204" pitchFamily="34" charset="0"/>
                          <a:ea typeface="+mn-ea"/>
                          <a:cs typeface="Arial" panose="020B0604020202020204" pitchFamily="34" charset="0"/>
                        </a:rPr>
                        <a:t>Effectif </a:t>
                      </a:r>
                      <a:r>
                        <a:rPr lang="fr-FR" sz="800" b="1" u="sng" kern="1200" dirty="0">
                          <a:solidFill>
                            <a:srgbClr val="786E64"/>
                          </a:solidFill>
                          <a:latin typeface="Arial" panose="020B0604020202020204" pitchFamily="34" charset="0"/>
                          <a:ea typeface="+mn-ea"/>
                          <a:cs typeface="Arial" panose="020B0604020202020204" pitchFamily="34" charset="0"/>
                        </a:rPr>
                        <a:t>par site </a:t>
                      </a:r>
                      <a:r>
                        <a:rPr lang="fr-FR" sz="800" b="0" kern="1200" dirty="0">
                          <a:solidFill>
                            <a:srgbClr val="786E64"/>
                          </a:solidFill>
                          <a:latin typeface="Arial" panose="020B0604020202020204" pitchFamily="34" charset="0"/>
                          <a:ea typeface="+mn-ea"/>
                          <a:cs typeface="Arial" panose="020B0604020202020204" pitchFamily="34" charset="0"/>
                        </a:rPr>
                        <a:t>concerné par le Diag Eco-Flux</a:t>
                      </a:r>
                    </a:p>
                  </a:txBody>
                  <a:tcPr marL="51435" marR="514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800" b="0" kern="1200" dirty="0">
                          <a:solidFill>
                            <a:srgbClr val="786E64"/>
                          </a:solidFill>
                          <a:latin typeface="Arial" panose="020B0604020202020204" pitchFamily="34" charset="0"/>
                          <a:ea typeface="+mn-ea"/>
                          <a:cs typeface="Arial" panose="020B0604020202020204" pitchFamily="34" charset="0"/>
                        </a:rPr>
                        <a:t>Coût pour le site**</a:t>
                      </a:r>
                    </a:p>
                  </a:txBody>
                  <a:tcPr marL="51435" marR="514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7925623"/>
                  </a:ext>
                </a:extLst>
              </a:tr>
              <a:tr h="20265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800" b="1" kern="1200" dirty="0">
                          <a:solidFill>
                            <a:srgbClr val="786E64"/>
                          </a:solidFill>
                          <a:latin typeface="Arial" panose="020B0604020202020204" pitchFamily="34" charset="0"/>
                          <a:ea typeface="+mn-ea"/>
                          <a:cs typeface="Arial" panose="020B0604020202020204" pitchFamily="34" charset="0"/>
                        </a:rPr>
                        <a:t>20 à 49</a:t>
                      </a:r>
                    </a:p>
                  </a:txBody>
                  <a:tcPr marL="51435" marR="514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800" b="1" kern="1200" dirty="0">
                          <a:solidFill>
                            <a:srgbClr val="786E64"/>
                          </a:solidFill>
                          <a:latin typeface="Arial" panose="020B0604020202020204" pitchFamily="34" charset="0"/>
                          <a:ea typeface="+mn-ea"/>
                          <a:cs typeface="Arial" panose="020B0604020202020204" pitchFamily="34" charset="0"/>
                        </a:rPr>
                        <a:t>2 000€HT</a:t>
                      </a:r>
                    </a:p>
                  </a:txBody>
                  <a:tcPr marL="51435" marR="514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5479091"/>
                  </a:ext>
                </a:extLst>
              </a:tr>
              <a:tr h="20265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800" b="1" kern="1200" dirty="0">
                          <a:solidFill>
                            <a:srgbClr val="786E64"/>
                          </a:solidFill>
                          <a:latin typeface="Arial" panose="020B0604020202020204" pitchFamily="34" charset="0"/>
                          <a:ea typeface="+mn-ea"/>
                          <a:cs typeface="Arial" panose="020B0604020202020204" pitchFamily="34" charset="0"/>
                        </a:rPr>
                        <a:t>50 à 250</a:t>
                      </a:r>
                    </a:p>
                  </a:txBody>
                  <a:tcPr marL="51435" marR="514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800" b="1" kern="1200" dirty="0">
                          <a:solidFill>
                            <a:srgbClr val="786E64"/>
                          </a:solidFill>
                          <a:latin typeface="Arial" panose="020B0604020202020204" pitchFamily="34" charset="0"/>
                          <a:ea typeface="+mn-ea"/>
                          <a:cs typeface="Arial" panose="020B0604020202020204" pitchFamily="34" charset="0"/>
                        </a:rPr>
                        <a:t>3 000€HT</a:t>
                      </a:r>
                    </a:p>
                  </a:txBody>
                  <a:tcPr marL="51435" marR="514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873242"/>
                  </a:ext>
                </a:extLst>
              </a:tr>
            </a:tbl>
          </a:graphicData>
        </a:graphic>
      </p:graphicFrame>
      <p:sp>
        <p:nvSpPr>
          <p:cNvPr id="26" name="ZoneTexte 25">
            <a:extLst>
              <a:ext uri="{FF2B5EF4-FFF2-40B4-BE49-F238E27FC236}">
                <a16:creationId xmlns:a16="http://schemas.microsoft.com/office/drawing/2014/main" id="{BF15C7FE-CF1F-4758-90EE-66D917F0BFE2}"/>
              </a:ext>
            </a:extLst>
          </p:cNvPr>
          <p:cNvSpPr txBox="1"/>
          <p:nvPr/>
        </p:nvSpPr>
        <p:spPr>
          <a:xfrm>
            <a:off x="7091725" y="4607515"/>
            <a:ext cx="2072748" cy="338554"/>
          </a:xfrm>
          <a:prstGeom prst="rect">
            <a:avLst/>
          </a:prstGeom>
          <a:noFill/>
        </p:spPr>
        <p:txBody>
          <a:bodyPr wrap="square">
            <a:spAutoFit/>
          </a:bodyPr>
          <a:lstStyle/>
          <a:p>
            <a:pPr algn="just" defTabSz="685800">
              <a:buClr>
                <a:srgbClr val="000000"/>
              </a:buClr>
            </a:pPr>
            <a:r>
              <a:rPr lang="fr-FR" sz="800" kern="0" spc="-4" dirty="0">
                <a:solidFill>
                  <a:srgbClr val="584741"/>
                </a:solidFill>
                <a:cs typeface="Arial" charset="0"/>
                <a:sym typeface="Arial"/>
              </a:rPr>
              <a:t>Site : </a:t>
            </a:r>
            <a:r>
              <a:rPr lang="fr-FR" sz="800" kern="0" spc="-4" dirty="0">
                <a:solidFill>
                  <a:srgbClr val="584741"/>
                </a:solidFill>
                <a:cs typeface="Arial" charset="0"/>
                <a:hlinkClick r:id="rId7">
                  <a:extLst>
                    <a:ext uri="{A12FA001-AC4F-418D-AE19-62706E023703}">
                      <ahyp:hlinkClr xmlns:ahyp="http://schemas.microsoft.com/office/drawing/2018/hyperlinkcolor" xmlns="" val="tx"/>
                    </a:ext>
                  </a:extLst>
                </a:hlinkClick>
              </a:rPr>
              <a:t>http://diagecoflux.bpifrance.fr</a:t>
            </a:r>
            <a:endParaRPr lang="fr-FR" sz="800" kern="0" spc="-4" dirty="0">
              <a:solidFill>
                <a:srgbClr val="584741"/>
              </a:solidFill>
              <a:cs typeface="Arial" charset="0"/>
            </a:endParaRPr>
          </a:p>
          <a:p>
            <a:pPr algn="just" defTabSz="685800">
              <a:buClr>
                <a:srgbClr val="000000"/>
              </a:buClr>
            </a:pPr>
            <a:r>
              <a:rPr lang="fr-FR" sz="800" kern="0" spc="-4" dirty="0">
                <a:solidFill>
                  <a:srgbClr val="584741"/>
                </a:solidFill>
                <a:cs typeface="Arial" charset="0"/>
              </a:rPr>
              <a:t>M</a:t>
            </a:r>
            <a:r>
              <a:rPr lang="fr-FR" sz="800" kern="0" spc="-4" dirty="0">
                <a:solidFill>
                  <a:srgbClr val="584741"/>
                </a:solidFill>
                <a:cs typeface="Arial" charset="0"/>
                <a:sym typeface="Arial"/>
              </a:rPr>
              <a:t>ail : diagecoflux@bpifrance.fr</a:t>
            </a:r>
          </a:p>
        </p:txBody>
      </p:sp>
      <p:pic>
        <p:nvPicPr>
          <p:cNvPr id="27" name="Picture 2" descr="Ministère de l&amp;#39;Écologie (France) — Wikipédia">
            <a:extLst>
              <a:ext uri="{FF2B5EF4-FFF2-40B4-BE49-F238E27FC236}">
                <a16:creationId xmlns:a16="http://schemas.microsoft.com/office/drawing/2014/main" id="{610B6F3B-A62F-41FA-997A-C6AA1F53D3F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0117" y="135360"/>
            <a:ext cx="1152127" cy="8362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7E31892-6B87-4CE9-BDD3-80993A291F10}"/>
              </a:ext>
            </a:extLst>
          </p:cNvPr>
          <p:cNvSpPr/>
          <p:nvPr/>
        </p:nvSpPr>
        <p:spPr>
          <a:xfrm>
            <a:off x="389682" y="4674948"/>
            <a:ext cx="6420154" cy="1684281"/>
          </a:xfrm>
          <a:custGeom>
            <a:avLst/>
            <a:gdLst>
              <a:gd name="connsiteX0" fmla="*/ 0 w 6420154"/>
              <a:gd name="connsiteY0" fmla="*/ 0 h 1684281"/>
              <a:gd name="connsiteX1" fmla="*/ 449411 w 6420154"/>
              <a:gd name="connsiteY1" fmla="*/ 0 h 1684281"/>
              <a:gd name="connsiteX2" fmla="*/ 1155628 w 6420154"/>
              <a:gd name="connsiteY2" fmla="*/ 0 h 1684281"/>
              <a:gd name="connsiteX3" fmla="*/ 1861845 w 6420154"/>
              <a:gd name="connsiteY3" fmla="*/ 0 h 1684281"/>
              <a:gd name="connsiteX4" fmla="*/ 2632263 w 6420154"/>
              <a:gd name="connsiteY4" fmla="*/ 0 h 1684281"/>
              <a:gd name="connsiteX5" fmla="*/ 3338480 w 6420154"/>
              <a:gd name="connsiteY5" fmla="*/ 0 h 1684281"/>
              <a:gd name="connsiteX6" fmla="*/ 3852092 w 6420154"/>
              <a:gd name="connsiteY6" fmla="*/ 0 h 1684281"/>
              <a:gd name="connsiteX7" fmla="*/ 4622511 w 6420154"/>
              <a:gd name="connsiteY7" fmla="*/ 0 h 1684281"/>
              <a:gd name="connsiteX8" fmla="*/ 5264526 w 6420154"/>
              <a:gd name="connsiteY8" fmla="*/ 0 h 1684281"/>
              <a:gd name="connsiteX9" fmla="*/ 6420154 w 6420154"/>
              <a:gd name="connsiteY9" fmla="*/ 0 h 1684281"/>
              <a:gd name="connsiteX10" fmla="*/ 6420154 w 6420154"/>
              <a:gd name="connsiteY10" fmla="*/ 544584 h 1684281"/>
              <a:gd name="connsiteX11" fmla="*/ 6420154 w 6420154"/>
              <a:gd name="connsiteY11" fmla="*/ 1139697 h 1684281"/>
              <a:gd name="connsiteX12" fmla="*/ 6420154 w 6420154"/>
              <a:gd name="connsiteY12" fmla="*/ 1684281 h 1684281"/>
              <a:gd name="connsiteX13" fmla="*/ 5649736 w 6420154"/>
              <a:gd name="connsiteY13" fmla="*/ 1684281 h 1684281"/>
              <a:gd name="connsiteX14" fmla="*/ 5136123 w 6420154"/>
              <a:gd name="connsiteY14" fmla="*/ 1684281 h 1684281"/>
              <a:gd name="connsiteX15" fmla="*/ 4365705 w 6420154"/>
              <a:gd name="connsiteY15" fmla="*/ 1684281 h 1684281"/>
              <a:gd name="connsiteX16" fmla="*/ 3595286 w 6420154"/>
              <a:gd name="connsiteY16" fmla="*/ 1684281 h 1684281"/>
              <a:gd name="connsiteX17" fmla="*/ 2889069 w 6420154"/>
              <a:gd name="connsiteY17" fmla="*/ 1684281 h 1684281"/>
              <a:gd name="connsiteX18" fmla="*/ 2247054 w 6420154"/>
              <a:gd name="connsiteY18" fmla="*/ 1684281 h 1684281"/>
              <a:gd name="connsiteX19" fmla="*/ 1669240 w 6420154"/>
              <a:gd name="connsiteY19" fmla="*/ 1684281 h 1684281"/>
              <a:gd name="connsiteX20" fmla="*/ 1219829 w 6420154"/>
              <a:gd name="connsiteY20" fmla="*/ 1684281 h 1684281"/>
              <a:gd name="connsiteX21" fmla="*/ 642015 w 6420154"/>
              <a:gd name="connsiteY21" fmla="*/ 1684281 h 1684281"/>
              <a:gd name="connsiteX22" fmla="*/ 0 w 6420154"/>
              <a:gd name="connsiteY22" fmla="*/ 1684281 h 1684281"/>
              <a:gd name="connsiteX23" fmla="*/ 0 w 6420154"/>
              <a:gd name="connsiteY23" fmla="*/ 1173382 h 1684281"/>
              <a:gd name="connsiteX24" fmla="*/ 0 w 6420154"/>
              <a:gd name="connsiteY24" fmla="*/ 578270 h 1684281"/>
              <a:gd name="connsiteX25" fmla="*/ 0 w 6420154"/>
              <a:gd name="connsiteY25" fmla="*/ 0 h 168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20154" h="1684281" extrusionOk="0">
                <a:moveTo>
                  <a:pt x="0" y="0"/>
                </a:moveTo>
                <a:cubicBezTo>
                  <a:pt x="211713" y="17232"/>
                  <a:pt x="226481" y="-295"/>
                  <a:pt x="449411" y="0"/>
                </a:cubicBezTo>
                <a:cubicBezTo>
                  <a:pt x="672341" y="295"/>
                  <a:pt x="850919" y="22493"/>
                  <a:pt x="1155628" y="0"/>
                </a:cubicBezTo>
                <a:cubicBezTo>
                  <a:pt x="1460337" y="-22493"/>
                  <a:pt x="1511622" y="-33837"/>
                  <a:pt x="1861845" y="0"/>
                </a:cubicBezTo>
                <a:cubicBezTo>
                  <a:pt x="2212068" y="33837"/>
                  <a:pt x="2308495" y="-32870"/>
                  <a:pt x="2632263" y="0"/>
                </a:cubicBezTo>
                <a:cubicBezTo>
                  <a:pt x="2956031" y="32870"/>
                  <a:pt x="3047363" y="28531"/>
                  <a:pt x="3338480" y="0"/>
                </a:cubicBezTo>
                <a:cubicBezTo>
                  <a:pt x="3629597" y="-28531"/>
                  <a:pt x="3711169" y="-18854"/>
                  <a:pt x="3852092" y="0"/>
                </a:cubicBezTo>
                <a:cubicBezTo>
                  <a:pt x="3993015" y="18854"/>
                  <a:pt x="4390087" y="-23185"/>
                  <a:pt x="4622511" y="0"/>
                </a:cubicBezTo>
                <a:cubicBezTo>
                  <a:pt x="4854935" y="23185"/>
                  <a:pt x="5125014" y="26193"/>
                  <a:pt x="5264526" y="0"/>
                </a:cubicBezTo>
                <a:cubicBezTo>
                  <a:pt x="5404038" y="-26193"/>
                  <a:pt x="5995810" y="-55767"/>
                  <a:pt x="6420154" y="0"/>
                </a:cubicBezTo>
                <a:cubicBezTo>
                  <a:pt x="6428544" y="206785"/>
                  <a:pt x="6406013" y="319360"/>
                  <a:pt x="6420154" y="544584"/>
                </a:cubicBezTo>
                <a:cubicBezTo>
                  <a:pt x="6434295" y="769808"/>
                  <a:pt x="6447218" y="1008367"/>
                  <a:pt x="6420154" y="1139697"/>
                </a:cubicBezTo>
                <a:cubicBezTo>
                  <a:pt x="6393090" y="1271027"/>
                  <a:pt x="6410797" y="1455346"/>
                  <a:pt x="6420154" y="1684281"/>
                </a:cubicBezTo>
                <a:cubicBezTo>
                  <a:pt x="6250924" y="1701078"/>
                  <a:pt x="5857852" y="1707879"/>
                  <a:pt x="5649736" y="1684281"/>
                </a:cubicBezTo>
                <a:cubicBezTo>
                  <a:pt x="5441620" y="1660683"/>
                  <a:pt x="5317329" y="1684557"/>
                  <a:pt x="5136123" y="1684281"/>
                </a:cubicBezTo>
                <a:cubicBezTo>
                  <a:pt x="4954917" y="1684005"/>
                  <a:pt x="4572120" y="1701598"/>
                  <a:pt x="4365705" y="1684281"/>
                </a:cubicBezTo>
                <a:cubicBezTo>
                  <a:pt x="4159290" y="1666964"/>
                  <a:pt x="3811950" y="1646668"/>
                  <a:pt x="3595286" y="1684281"/>
                </a:cubicBezTo>
                <a:cubicBezTo>
                  <a:pt x="3378622" y="1721894"/>
                  <a:pt x="3111475" y="1690389"/>
                  <a:pt x="2889069" y="1684281"/>
                </a:cubicBezTo>
                <a:cubicBezTo>
                  <a:pt x="2666663" y="1678173"/>
                  <a:pt x="2458478" y="1672760"/>
                  <a:pt x="2247054" y="1684281"/>
                </a:cubicBezTo>
                <a:cubicBezTo>
                  <a:pt x="2035630" y="1695802"/>
                  <a:pt x="1913933" y="1656459"/>
                  <a:pt x="1669240" y="1684281"/>
                </a:cubicBezTo>
                <a:cubicBezTo>
                  <a:pt x="1424547" y="1712103"/>
                  <a:pt x="1428431" y="1704810"/>
                  <a:pt x="1219829" y="1684281"/>
                </a:cubicBezTo>
                <a:cubicBezTo>
                  <a:pt x="1011227" y="1663752"/>
                  <a:pt x="851026" y="1689288"/>
                  <a:pt x="642015" y="1684281"/>
                </a:cubicBezTo>
                <a:cubicBezTo>
                  <a:pt x="433004" y="1679274"/>
                  <a:pt x="162674" y="1664272"/>
                  <a:pt x="0" y="1684281"/>
                </a:cubicBezTo>
                <a:cubicBezTo>
                  <a:pt x="-17645" y="1475951"/>
                  <a:pt x="-5563" y="1348781"/>
                  <a:pt x="0" y="1173382"/>
                </a:cubicBezTo>
                <a:cubicBezTo>
                  <a:pt x="5563" y="997983"/>
                  <a:pt x="-1007" y="706362"/>
                  <a:pt x="0" y="578270"/>
                </a:cubicBezTo>
                <a:cubicBezTo>
                  <a:pt x="1007" y="450178"/>
                  <a:pt x="-5083" y="118381"/>
                  <a:pt x="0" y="0"/>
                </a:cubicBezTo>
                <a:close/>
              </a:path>
            </a:pathLst>
          </a:custGeom>
          <a:noFill/>
          <a:ln>
            <a:solidFill>
              <a:schemeClr val="bg2"/>
            </a:solidFill>
            <a:extLst>
              <a:ext uri="{C807C97D-BFC1-408E-A445-0C87EB9F89A2}">
                <ask:lineSketchStyleProps xmlns:ask="http://schemas.microsoft.com/office/drawing/2018/sketchyshapes" xmlns="" sd="351831120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Tree>
    <p:extLst>
      <p:ext uri="{BB962C8B-B14F-4D97-AF65-F5344CB8AC3E}">
        <p14:creationId xmlns:p14="http://schemas.microsoft.com/office/powerpoint/2010/main" val="1064887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62B0F6B-91A0-4144-B96D-86D7F43FAE69}"/>
              </a:ext>
            </a:extLst>
          </p:cNvPr>
          <p:cNvPicPr>
            <a:picLocks noChangeAspect="1"/>
          </p:cNvPicPr>
          <p:nvPr/>
        </p:nvPicPr>
        <p:blipFill>
          <a:blip r:embed="rId3"/>
          <a:stretch>
            <a:fillRect/>
          </a:stretch>
        </p:blipFill>
        <p:spPr>
          <a:xfrm>
            <a:off x="275649" y="1143430"/>
            <a:ext cx="2652728" cy="596864"/>
          </a:xfrm>
          <a:prstGeom prst="rect">
            <a:avLst/>
          </a:prstGeom>
        </p:spPr>
      </p:pic>
      <p:sp>
        <p:nvSpPr>
          <p:cNvPr id="5" name="Titre 4">
            <a:extLst>
              <a:ext uri="{FF2B5EF4-FFF2-40B4-BE49-F238E27FC236}">
                <a16:creationId xmlns:a16="http://schemas.microsoft.com/office/drawing/2014/main" id="{997B4C64-F228-4665-BA39-68511AD0E08F}"/>
              </a:ext>
            </a:extLst>
          </p:cNvPr>
          <p:cNvSpPr>
            <a:spLocks noGrp="1"/>
          </p:cNvSpPr>
          <p:nvPr>
            <p:ph type="title"/>
          </p:nvPr>
        </p:nvSpPr>
        <p:spPr/>
        <p:txBody>
          <a:bodyPr/>
          <a:lstStyle/>
          <a:p>
            <a:r>
              <a:rPr lang="fr-FR" dirty="0"/>
              <a:t>Focus Diag </a:t>
            </a:r>
            <a:r>
              <a:rPr lang="fr-FR" dirty="0" err="1"/>
              <a:t>Décarbon’Action</a:t>
            </a:r>
            <a:endParaRPr lang="fr-FR" dirty="0"/>
          </a:p>
        </p:txBody>
      </p:sp>
      <p:sp>
        <p:nvSpPr>
          <p:cNvPr id="8" name="Titre 4">
            <a:extLst>
              <a:ext uri="{FF2B5EF4-FFF2-40B4-BE49-F238E27FC236}">
                <a16:creationId xmlns:a16="http://schemas.microsoft.com/office/drawing/2014/main" id="{E01D665A-FCAC-49C7-84F1-170B4BF16F49}"/>
              </a:ext>
            </a:extLst>
          </p:cNvPr>
          <p:cNvSpPr txBox="1">
            <a:spLocks/>
          </p:cNvSpPr>
          <p:nvPr/>
        </p:nvSpPr>
        <p:spPr>
          <a:xfrm>
            <a:off x="254337" y="764331"/>
            <a:ext cx="5752405" cy="835693"/>
          </a:xfrm>
          <a:prstGeom prst="rect">
            <a:avLst/>
          </a:prstGeom>
        </p:spPr>
        <p:txBody>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pPr defTabSz="685800">
              <a:buClr>
                <a:srgbClr val="000000"/>
              </a:buClr>
              <a:defRPr/>
            </a:pPr>
            <a:r>
              <a:rPr lang="fr-FR" sz="1400" dirty="0">
                <a:solidFill>
                  <a:schemeClr val="bg2"/>
                </a:solidFill>
                <a:sym typeface="Arial"/>
              </a:rPr>
              <a:t>Un nouveau programme pour mesurer les émissions de gaz à effet de serre</a:t>
            </a:r>
          </a:p>
        </p:txBody>
      </p:sp>
      <p:sp>
        <p:nvSpPr>
          <p:cNvPr id="9" name="Rectangle 8">
            <a:extLst>
              <a:ext uri="{FF2B5EF4-FFF2-40B4-BE49-F238E27FC236}">
                <a16:creationId xmlns:a16="http://schemas.microsoft.com/office/drawing/2014/main" id="{3B06FE3E-AAD4-4AA6-9F90-10C79B8A5EEB}"/>
              </a:ext>
            </a:extLst>
          </p:cNvPr>
          <p:cNvSpPr/>
          <p:nvPr/>
        </p:nvSpPr>
        <p:spPr>
          <a:xfrm>
            <a:off x="288967" y="2148441"/>
            <a:ext cx="1823930" cy="307777"/>
          </a:xfrm>
          <a:prstGeom prst="rect">
            <a:avLst/>
          </a:prstGeom>
        </p:spPr>
        <p:txBody>
          <a:bodyPr wrap="square">
            <a:spAutoFit/>
          </a:bodyPr>
          <a:lstStyle/>
          <a:p>
            <a:pPr defTabSz="685800">
              <a:buClr>
                <a:srgbClr val="000000"/>
              </a:buClr>
              <a:defRPr/>
            </a:pPr>
            <a:r>
              <a:rPr lang="fr-FR" sz="1400" kern="0" dirty="0">
                <a:solidFill>
                  <a:schemeClr val="bg2"/>
                </a:solidFill>
                <a:latin typeface="+mj-lt"/>
                <a:cs typeface="Arial"/>
                <a:sym typeface="Arial"/>
              </a:rPr>
              <a:t>Pourquoi ?</a:t>
            </a:r>
          </a:p>
        </p:txBody>
      </p:sp>
      <p:sp>
        <p:nvSpPr>
          <p:cNvPr id="10" name="Google Shape;277;p18">
            <a:extLst>
              <a:ext uri="{FF2B5EF4-FFF2-40B4-BE49-F238E27FC236}">
                <a16:creationId xmlns:a16="http://schemas.microsoft.com/office/drawing/2014/main" id="{47669691-5001-4AC3-BE60-4C459E61AEE2}"/>
              </a:ext>
            </a:extLst>
          </p:cNvPr>
          <p:cNvSpPr txBox="1">
            <a:spLocks/>
          </p:cNvSpPr>
          <p:nvPr/>
        </p:nvSpPr>
        <p:spPr>
          <a:xfrm>
            <a:off x="288966" y="2480992"/>
            <a:ext cx="4610909" cy="931487"/>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685800">
              <a:buClr>
                <a:srgbClr val="000000"/>
              </a:buClr>
              <a:defRPr/>
            </a:pPr>
            <a:r>
              <a:rPr lang="fr-FR" sz="1000" kern="0" spc="-4" dirty="0">
                <a:solidFill>
                  <a:srgbClr val="584741"/>
                </a:solidFill>
                <a:cs typeface="Arial" charset="0"/>
              </a:rPr>
              <a:t>Le Diag </a:t>
            </a:r>
            <a:r>
              <a:rPr lang="fr-FR" sz="1000" kern="0" spc="-4" dirty="0" err="1">
                <a:solidFill>
                  <a:srgbClr val="584741"/>
                </a:solidFill>
                <a:cs typeface="Arial" charset="0"/>
              </a:rPr>
              <a:t>Décarbon’Action</a:t>
            </a:r>
            <a:r>
              <a:rPr lang="fr-FR" sz="1000" kern="0" spc="-4" dirty="0">
                <a:solidFill>
                  <a:srgbClr val="584741"/>
                </a:solidFill>
                <a:cs typeface="Arial" charset="0"/>
              </a:rPr>
              <a:t> propose de </a:t>
            </a:r>
            <a:r>
              <a:rPr lang="fr-FR" sz="1000" b="1" kern="0" spc="-4" dirty="0">
                <a:solidFill>
                  <a:srgbClr val="584741"/>
                </a:solidFill>
                <a:cs typeface="Arial" charset="0"/>
              </a:rPr>
              <a:t>mesurer les émissions de gaz à effet de serre</a:t>
            </a:r>
            <a:r>
              <a:rPr lang="fr-FR" sz="1000" kern="0" spc="-4" dirty="0">
                <a:solidFill>
                  <a:srgbClr val="584741"/>
                </a:solidFill>
                <a:cs typeface="Arial" charset="0"/>
              </a:rPr>
              <a:t> de l’entreprise, </a:t>
            </a:r>
            <a:r>
              <a:rPr lang="fr-FR" sz="1000" b="1" kern="0" spc="-4" dirty="0">
                <a:solidFill>
                  <a:srgbClr val="584741"/>
                </a:solidFill>
                <a:cs typeface="Arial" charset="0"/>
              </a:rPr>
              <a:t>définir un plan d’actions pour les réduire </a:t>
            </a:r>
            <a:r>
              <a:rPr lang="fr-FR" sz="1000" kern="0" spc="-4" dirty="0">
                <a:solidFill>
                  <a:srgbClr val="584741"/>
                </a:solidFill>
                <a:cs typeface="Arial" charset="0"/>
              </a:rPr>
              <a:t>en étant accompagné pour </a:t>
            </a:r>
            <a:r>
              <a:rPr lang="fr-FR" sz="1000" b="1" kern="0" spc="-4" dirty="0">
                <a:solidFill>
                  <a:srgbClr val="584741"/>
                </a:solidFill>
                <a:cs typeface="Arial" charset="0"/>
              </a:rPr>
              <a:t>mettre en œuvre de premières actions </a:t>
            </a:r>
            <a:r>
              <a:rPr lang="fr-FR" sz="1000" kern="0" spc="-4" dirty="0">
                <a:solidFill>
                  <a:srgbClr val="584741"/>
                </a:solidFill>
                <a:cs typeface="Arial" charset="0"/>
              </a:rPr>
              <a:t>et les </a:t>
            </a:r>
            <a:r>
              <a:rPr lang="fr-FR" sz="1000" b="1" kern="0" spc="-4" dirty="0">
                <a:solidFill>
                  <a:srgbClr val="584741"/>
                </a:solidFill>
                <a:cs typeface="Arial" charset="0"/>
              </a:rPr>
              <a:t>valoriser.</a:t>
            </a:r>
          </a:p>
        </p:txBody>
      </p:sp>
      <p:sp>
        <p:nvSpPr>
          <p:cNvPr id="11" name="Rectangle 10">
            <a:extLst>
              <a:ext uri="{FF2B5EF4-FFF2-40B4-BE49-F238E27FC236}">
                <a16:creationId xmlns:a16="http://schemas.microsoft.com/office/drawing/2014/main" id="{C402B16F-A455-497F-8841-C8EC37C8D03E}"/>
              </a:ext>
            </a:extLst>
          </p:cNvPr>
          <p:cNvSpPr/>
          <p:nvPr/>
        </p:nvSpPr>
        <p:spPr>
          <a:xfrm>
            <a:off x="3178768" y="1209577"/>
            <a:ext cx="5613187" cy="577081"/>
          </a:xfrm>
          <a:prstGeom prst="rect">
            <a:avLst/>
          </a:prstGeom>
        </p:spPr>
        <p:txBody>
          <a:bodyPr wrap="square">
            <a:spAutoFit/>
          </a:bodyPr>
          <a:lstStyle/>
          <a:p>
            <a:pPr algn="just" defTabSz="685800">
              <a:buClr>
                <a:srgbClr val="000000"/>
              </a:buClr>
              <a:defRPr/>
            </a:pPr>
            <a:r>
              <a:rPr lang="fr-FR" sz="1050" b="1" kern="0" spc="-4" dirty="0">
                <a:solidFill>
                  <a:srgbClr val="584741"/>
                </a:solidFill>
                <a:cs typeface="Arial" charset="0"/>
              </a:rPr>
              <a:t>L’ADEME et Bpifrance lancent le Diag </a:t>
            </a:r>
            <a:r>
              <a:rPr lang="fr-FR" sz="1050" b="1" kern="0" spc="-4" dirty="0" err="1">
                <a:solidFill>
                  <a:srgbClr val="584741"/>
                </a:solidFill>
                <a:cs typeface="Arial" charset="0"/>
              </a:rPr>
              <a:t>Décarbon’Action</a:t>
            </a:r>
            <a:r>
              <a:rPr lang="fr-FR" sz="1050" b="1" kern="0" spc="-4" dirty="0">
                <a:solidFill>
                  <a:srgbClr val="584741"/>
                </a:solidFill>
                <a:cs typeface="Arial" charset="0"/>
              </a:rPr>
              <a:t> en collaboration avec l’Association Bilan Carbone afin d’</a:t>
            </a:r>
            <a:r>
              <a:rPr lang="fr-FR" sz="1050" b="1" kern="0" spc="-4" dirty="0">
                <a:solidFill>
                  <a:schemeClr val="bg2"/>
                </a:solidFill>
                <a:cs typeface="Arial" charset="0"/>
              </a:rPr>
              <a:t>accompagner la transition </a:t>
            </a:r>
            <a:r>
              <a:rPr lang="fr-FR" sz="1050" b="1" kern="0" spc="-4" dirty="0">
                <a:solidFill>
                  <a:srgbClr val="584741"/>
                </a:solidFill>
                <a:cs typeface="Arial" charset="0"/>
              </a:rPr>
              <a:t>écologique et énergétique des entreprises françaises</a:t>
            </a:r>
            <a:r>
              <a:rPr lang="fr-FR" sz="1050" dirty="0"/>
              <a:t>.</a:t>
            </a:r>
            <a:endParaRPr lang="fr-FR" sz="1050" b="1" kern="0" spc="-4" dirty="0">
              <a:solidFill>
                <a:schemeClr val="bg2"/>
              </a:solidFill>
              <a:cs typeface="Arial" charset="0"/>
              <a:sym typeface="Arial"/>
            </a:endParaRPr>
          </a:p>
        </p:txBody>
      </p:sp>
      <p:sp>
        <p:nvSpPr>
          <p:cNvPr id="12" name="Rectangle 11">
            <a:extLst>
              <a:ext uri="{FF2B5EF4-FFF2-40B4-BE49-F238E27FC236}">
                <a16:creationId xmlns:a16="http://schemas.microsoft.com/office/drawing/2014/main" id="{446AB834-E430-412E-8762-4F3D1E8CC74C}"/>
              </a:ext>
            </a:extLst>
          </p:cNvPr>
          <p:cNvSpPr/>
          <p:nvPr/>
        </p:nvSpPr>
        <p:spPr>
          <a:xfrm>
            <a:off x="297565" y="3246240"/>
            <a:ext cx="920445" cy="307777"/>
          </a:xfrm>
          <a:prstGeom prst="rect">
            <a:avLst/>
          </a:prstGeom>
        </p:spPr>
        <p:txBody>
          <a:bodyPr wrap="none">
            <a:spAutoFit/>
          </a:bodyPr>
          <a:lstStyle/>
          <a:p>
            <a:pPr defTabSz="685800">
              <a:buClr>
                <a:srgbClr val="000000"/>
              </a:buClr>
              <a:defRPr/>
            </a:pPr>
            <a:r>
              <a:rPr lang="fr-FR" sz="1400" kern="0" dirty="0">
                <a:solidFill>
                  <a:schemeClr val="bg2"/>
                </a:solidFill>
                <a:latin typeface="+mj-lt"/>
                <a:cs typeface="Arial"/>
                <a:sym typeface="Arial"/>
              </a:rPr>
              <a:t>Pour qui ?</a:t>
            </a:r>
          </a:p>
        </p:txBody>
      </p:sp>
      <p:sp>
        <p:nvSpPr>
          <p:cNvPr id="13" name="Google Shape;277;p18">
            <a:extLst>
              <a:ext uri="{FF2B5EF4-FFF2-40B4-BE49-F238E27FC236}">
                <a16:creationId xmlns:a16="http://schemas.microsoft.com/office/drawing/2014/main" id="{6141FC29-CAE9-4C68-9FE8-C4AFF60793BB}"/>
              </a:ext>
            </a:extLst>
          </p:cNvPr>
          <p:cNvSpPr txBox="1">
            <a:spLocks/>
          </p:cNvSpPr>
          <p:nvPr/>
        </p:nvSpPr>
        <p:spPr>
          <a:xfrm>
            <a:off x="207941" y="3565774"/>
            <a:ext cx="4611411" cy="1321632"/>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8588" indent="-128588" algn="just" defTabSz="685800">
              <a:buClr>
                <a:srgbClr val="FFC000"/>
              </a:buClr>
              <a:buFont typeface="Arial" panose="020B0604020202020204" pitchFamily="34" charset="0"/>
              <a:buChar char="•"/>
              <a:defRPr/>
            </a:pPr>
            <a:r>
              <a:rPr lang="fr-FR" sz="1050" kern="0" dirty="0">
                <a:solidFill>
                  <a:srgbClr val="584741"/>
                </a:solidFill>
                <a:latin typeface="+mn-lt"/>
                <a:cs typeface="Arial" panose="020B0604020202020204" pitchFamily="34" charset="0"/>
              </a:rPr>
              <a:t>Dirigeantes et dirigeants de TPE, PME, petites ETI (entre 1 et 499 collaborateurs)</a:t>
            </a:r>
          </a:p>
          <a:p>
            <a:pPr marL="128588" indent="-128588" algn="just" defTabSz="685800">
              <a:buClr>
                <a:srgbClr val="FFC000"/>
              </a:buClr>
              <a:buFont typeface="Arial" panose="020B0604020202020204" pitchFamily="34" charset="0"/>
              <a:buChar char="•"/>
              <a:defRPr/>
            </a:pPr>
            <a:r>
              <a:rPr lang="fr-FR" sz="1050" kern="0" dirty="0">
                <a:solidFill>
                  <a:srgbClr val="584741"/>
                </a:solidFill>
                <a:latin typeface="+mn-lt"/>
                <a:cs typeface="Arial" panose="020B0604020202020204" pitchFamily="34" charset="0"/>
              </a:rPr>
              <a:t>Tous secteurs d’activité</a:t>
            </a:r>
          </a:p>
          <a:p>
            <a:pPr marL="128588" indent="-128588" algn="just" defTabSz="685800">
              <a:buClr>
                <a:srgbClr val="FFC000"/>
              </a:buClr>
              <a:buFont typeface="Arial" panose="020B0604020202020204" pitchFamily="34" charset="0"/>
              <a:buChar char="•"/>
              <a:defRPr/>
            </a:pPr>
            <a:r>
              <a:rPr lang="fr-FR" sz="1050" kern="0" dirty="0">
                <a:solidFill>
                  <a:srgbClr val="584741"/>
                </a:solidFill>
                <a:latin typeface="+mn-lt"/>
                <a:cs typeface="Arial" panose="020B0604020202020204" pitchFamily="34" charset="0"/>
              </a:rPr>
              <a:t>Sur le territoire français et/ou dans les DROM-COM</a:t>
            </a:r>
          </a:p>
          <a:p>
            <a:pPr marL="128588" indent="-128588" algn="just" defTabSz="685800">
              <a:buClr>
                <a:srgbClr val="FFC000"/>
              </a:buClr>
              <a:buFont typeface="Arial" panose="020B0604020202020204" pitchFamily="34" charset="0"/>
              <a:buChar char="•"/>
              <a:defRPr/>
            </a:pPr>
            <a:r>
              <a:rPr lang="fr-FR" sz="1050" kern="0" dirty="0">
                <a:solidFill>
                  <a:srgbClr val="584741"/>
                </a:solidFill>
                <a:latin typeface="+mn-lt"/>
                <a:cs typeface="Arial" panose="020B0604020202020204" pitchFamily="34" charset="0"/>
              </a:rPr>
              <a:t>N’ayant jamais réalisé un bilan GES</a:t>
            </a:r>
            <a:endParaRPr lang="fr-FR" sz="1050" kern="0" spc="-4" dirty="0">
              <a:solidFill>
                <a:srgbClr val="584741"/>
              </a:solidFill>
              <a:latin typeface="+mn-lt"/>
              <a:cs typeface="Arial" charset="0"/>
            </a:endParaRPr>
          </a:p>
        </p:txBody>
      </p:sp>
      <p:sp>
        <p:nvSpPr>
          <p:cNvPr id="14" name="Rectangle 13">
            <a:extLst>
              <a:ext uri="{FF2B5EF4-FFF2-40B4-BE49-F238E27FC236}">
                <a16:creationId xmlns:a16="http://schemas.microsoft.com/office/drawing/2014/main" id="{43AC9B19-10EC-4E9C-93F3-CE8FDE38A1D4}"/>
              </a:ext>
            </a:extLst>
          </p:cNvPr>
          <p:cNvSpPr/>
          <p:nvPr/>
        </p:nvSpPr>
        <p:spPr>
          <a:xfrm>
            <a:off x="303144" y="4886180"/>
            <a:ext cx="2488497" cy="1169551"/>
          </a:xfrm>
          <a:prstGeom prst="rect">
            <a:avLst/>
          </a:prstGeom>
        </p:spPr>
        <p:txBody>
          <a:bodyPr wrap="square">
            <a:spAutoFit/>
          </a:bodyPr>
          <a:lstStyle/>
          <a:p>
            <a:pPr algn="just" defTabSz="685800">
              <a:buClr>
                <a:srgbClr val="000000"/>
              </a:buClr>
              <a:defRPr/>
            </a:pPr>
            <a:r>
              <a:rPr lang="fr-FR" sz="1000" kern="0" spc="-4" dirty="0">
                <a:solidFill>
                  <a:srgbClr val="584741"/>
                </a:solidFill>
                <a:cs typeface="Arial" charset="0"/>
                <a:sym typeface="Arial"/>
              </a:rPr>
              <a:t>Bpifrance met à disposition des entreprises l’</a:t>
            </a:r>
            <a:r>
              <a:rPr lang="fr-FR" sz="1000" b="1" kern="0" spc="-4" dirty="0">
                <a:solidFill>
                  <a:srgbClr val="584741"/>
                </a:solidFill>
                <a:cs typeface="Arial" charset="0"/>
                <a:sym typeface="Arial"/>
              </a:rPr>
              <a:t>expertise technique </a:t>
            </a:r>
            <a:r>
              <a:rPr lang="fr-FR" sz="1000" kern="0" spc="-4" dirty="0">
                <a:solidFill>
                  <a:srgbClr val="584741"/>
                </a:solidFill>
                <a:cs typeface="Arial" charset="0"/>
                <a:sym typeface="Arial"/>
              </a:rPr>
              <a:t>de l’</a:t>
            </a:r>
            <a:r>
              <a:rPr lang="fr-FR" sz="1000" b="1" kern="0" spc="-4" dirty="0">
                <a:solidFill>
                  <a:srgbClr val="584741"/>
                </a:solidFill>
                <a:cs typeface="Arial" charset="0"/>
                <a:sym typeface="Arial"/>
              </a:rPr>
              <a:t>Association Bilan Carbone</a:t>
            </a:r>
            <a:r>
              <a:rPr lang="fr-FR" sz="1000" kern="0" spc="-4" dirty="0">
                <a:solidFill>
                  <a:srgbClr val="584741"/>
                </a:solidFill>
                <a:cs typeface="Arial" charset="0"/>
                <a:sym typeface="Arial"/>
              </a:rPr>
              <a:t>, pour établir un état des lieux et définir un plan d’action.</a:t>
            </a:r>
          </a:p>
          <a:p>
            <a:pPr algn="just" defTabSz="685800">
              <a:buClr>
                <a:srgbClr val="000000"/>
              </a:buClr>
              <a:defRPr/>
            </a:pPr>
            <a:r>
              <a:rPr lang="fr-FR" sz="1000" b="1" kern="0" spc="-4" dirty="0">
                <a:solidFill>
                  <a:srgbClr val="584741"/>
                </a:solidFill>
                <a:cs typeface="Arial" charset="0"/>
                <a:sym typeface="Arial"/>
              </a:rPr>
              <a:t>L’accompagnement se fait sur 12 jours</a:t>
            </a:r>
            <a:r>
              <a:rPr lang="fr-FR" sz="1000" kern="0" spc="-4" dirty="0">
                <a:solidFill>
                  <a:srgbClr val="584741"/>
                </a:solidFill>
                <a:cs typeface="Arial" charset="0"/>
                <a:sym typeface="Arial"/>
              </a:rPr>
              <a:t>.</a:t>
            </a:r>
          </a:p>
        </p:txBody>
      </p:sp>
      <p:sp>
        <p:nvSpPr>
          <p:cNvPr id="15" name="Rectangle 14">
            <a:extLst>
              <a:ext uri="{FF2B5EF4-FFF2-40B4-BE49-F238E27FC236}">
                <a16:creationId xmlns:a16="http://schemas.microsoft.com/office/drawing/2014/main" id="{03620E51-54F7-4F87-83E4-85010B87E2BC}"/>
              </a:ext>
            </a:extLst>
          </p:cNvPr>
          <p:cNvSpPr/>
          <p:nvPr/>
        </p:nvSpPr>
        <p:spPr>
          <a:xfrm>
            <a:off x="297565" y="4601604"/>
            <a:ext cx="2125976" cy="307777"/>
          </a:xfrm>
          <a:prstGeom prst="rect">
            <a:avLst/>
          </a:prstGeom>
        </p:spPr>
        <p:txBody>
          <a:bodyPr wrap="square">
            <a:spAutoFit/>
          </a:bodyPr>
          <a:lstStyle/>
          <a:p>
            <a:pPr defTabSz="685800">
              <a:buClr>
                <a:srgbClr val="000000"/>
              </a:buClr>
              <a:defRPr/>
            </a:pPr>
            <a:r>
              <a:rPr lang="fr-FR" sz="1400" kern="0" dirty="0">
                <a:solidFill>
                  <a:schemeClr val="bg2"/>
                </a:solidFill>
                <a:latin typeface="+mj-lt"/>
                <a:cs typeface="Arial"/>
                <a:sym typeface="Arial"/>
              </a:rPr>
              <a:t>Comment ?</a:t>
            </a:r>
          </a:p>
        </p:txBody>
      </p:sp>
      <p:sp>
        <p:nvSpPr>
          <p:cNvPr id="16" name="Rectangle 15">
            <a:extLst>
              <a:ext uri="{FF2B5EF4-FFF2-40B4-BE49-F238E27FC236}">
                <a16:creationId xmlns:a16="http://schemas.microsoft.com/office/drawing/2014/main" id="{EDEC9E74-FD18-47A3-833D-5555EBC18B3A}"/>
              </a:ext>
            </a:extLst>
          </p:cNvPr>
          <p:cNvSpPr/>
          <p:nvPr/>
        </p:nvSpPr>
        <p:spPr>
          <a:xfrm>
            <a:off x="275649" y="6200696"/>
            <a:ext cx="7450515" cy="584775"/>
          </a:xfrm>
          <a:prstGeom prst="rect">
            <a:avLst/>
          </a:prstGeom>
        </p:spPr>
        <p:txBody>
          <a:bodyPr wrap="square">
            <a:spAutoFit/>
          </a:bodyPr>
          <a:lstStyle/>
          <a:p>
            <a:pPr defTabSz="685800">
              <a:defRPr/>
            </a:pPr>
            <a:r>
              <a:rPr lang="fr-FR" sz="800" i="1" kern="0" dirty="0">
                <a:solidFill>
                  <a:srgbClr val="786E64"/>
                </a:solidFill>
                <a:cs typeface="Arial" panose="020B0604020202020204" pitchFamily="34" charset="0"/>
              </a:rPr>
              <a:t>*Exclusions : </a:t>
            </a:r>
          </a:p>
          <a:p>
            <a:pPr defTabSz="685800">
              <a:defRPr/>
            </a:pPr>
            <a:r>
              <a:rPr lang="fr-FR" sz="800" i="1" kern="0" dirty="0">
                <a:solidFill>
                  <a:srgbClr val="786E64"/>
                </a:solidFill>
                <a:cs typeface="Arial" panose="020B0604020202020204" pitchFamily="34" charset="0"/>
              </a:rPr>
              <a:t>(i) entreprises en « difficultés » selon définition Européenne</a:t>
            </a:r>
          </a:p>
          <a:p>
            <a:pPr defTabSz="685800">
              <a:defRPr/>
            </a:pPr>
            <a:r>
              <a:rPr lang="fr-FR" sz="800" i="1" kern="0" dirty="0">
                <a:solidFill>
                  <a:srgbClr val="786E64"/>
                </a:solidFill>
                <a:cs typeface="Arial" panose="020B0604020202020204" pitchFamily="34" charset="0"/>
              </a:rPr>
              <a:t>(ii) Entreprises soumises à la réglementation BEGES (art, L229-25)</a:t>
            </a:r>
          </a:p>
          <a:p>
            <a:pPr defTabSz="685800">
              <a:defRPr/>
            </a:pPr>
            <a:r>
              <a:rPr lang="fr-FR" sz="800" i="1" kern="0" dirty="0">
                <a:solidFill>
                  <a:srgbClr val="786E64"/>
                </a:solidFill>
                <a:cs typeface="Arial" panose="020B0604020202020204" pitchFamily="34" charset="0"/>
              </a:rPr>
              <a:t>**Reste à charge après subvention de l’ADEME</a:t>
            </a:r>
            <a:endParaRPr lang="fr-FR" sz="800" i="1" kern="0" dirty="0">
              <a:solidFill>
                <a:srgbClr val="000000"/>
              </a:solidFill>
              <a:cs typeface="Arial"/>
              <a:sym typeface="Arial"/>
            </a:endParaRPr>
          </a:p>
        </p:txBody>
      </p:sp>
      <p:sp>
        <p:nvSpPr>
          <p:cNvPr id="17" name="Espace réservé du texte 3">
            <a:extLst>
              <a:ext uri="{FF2B5EF4-FFF2-40B4-BE49-F238E27FC236}">
                <a16:creationId xmlns:a16="http://schemas.microsoft.com/office/drawing/2014/main" id="{1B324234-B534-4A56-AADF-3F289ABF2029}"/>
              </a:ext>
            </a:extLst>
          </p:cNvPr>
          <p:cNvSpPr txBox="1">
            <a:spLocks/>
          </p:cNvSpPr>
          <p:nvPr/>
        </p:nvSpPr>
        <p:spPr bwMode="gray">
          <a:xfrm>
            <a:off x="1715970" y="4781198"/>
            <a:ext cx="4644516" cy="375611"/>
          </a:xfrm>
          <a:prstGeom prst="rect">
            <a:avLst/>
          </a:prstGeom>
        </p:spPr>
        <p:txBody>
          <a:bodyPr vert="horz" lIns="0" tIns="0" rIns="0" bIns="0" rtlCol="0" anchor="b" anchorCtr="0">
            <a:noAutofit/>
          </a:bodyPr>
          <a:lstStyle>
            <a:lvl1pPr marL="0" indent="0" algn="l" defTabSz="914400" rtl="0" eaLnBrk="1" latinLnBrk="0" hangingPunct="1">
              <a:lnSpc>
                <a:spcPct val="85000"/>
              </a:lnSpc>
              <a:spcBef>
                <a:spcPts val="0"/>
              </a:spcBef>
              <a:spcAft>
                <a:spcPts val="3000"/>
              </a:spcAft>
              <a:buFont typeface="Arial" pitchFamily="34" charset="0"/>
              <a:buNone/>
              <a:defRPr sz="1400" b="0" kern="1200">
                <a:solidFill>
                  <a:srgbClr val="5E514D"/>
                </a:solidFill>
                <a:latin typeface="Impact"/>
                <a:ea typeface="+mn-ea"/>
                <a:cs typeface="Impact"/>
              </a:defRPr>
            </a:lvl1pPr>
            <a:lvl2pPr marL="0" indent="0" algn="just" defTabSz="914400" rtl="0" eaLnBrk="1" latinLnBrk="0" hangingPunct="1">
              <a:lnSpc>
                <a:spcPct val="120000"/>
              </a:lnSpc>
              <a:spcBef>
                <a:spcPts val="0"/>
              </a:spcBef>
              <a:buFont typeface="Arial" pitchFamily="34" charset="0"/>
              <a:buNone/>
              <a:defRPr sz="1600" b="1" kern="1200" cap="all">
                <a:solidFill>
                  <a:srgbClr val="5E514D"/>
                </a:solidFill>
                <a:latin typeface="+mn-lt"/>
                <a:ea typeface="+mn-ea"/>
                <a:cs typeface="+mn-cs"/>
              </a:defRPr>
            </a:lvl2pPr>
            <a:lvl3pPr marL="0" indent="0" algn="just" defTabSz="914400" rtl="0" eaLnBrk="1" latinLnBrk="0" hangingPunct="1">
              <a:lnSpc>
                <a:spcPct val="120000"/>
              </a:lnSpc>
              <a:spcBef>
                <a:spcPts val="0"/>
              </a:spcBef>
              <a:buClr>
                <a:schemeClr val="bg2"/>
              </a:buClr>
              <a:buFont typeface="Wingdings" pitchFamily="2" charset="2"/>
              <a:buNone/>
              <a:defRPr sz="1300" kern="1200">
                <a:solidFill>
                  <a:srgbClr val="5E514D"/>
                </a:solidFill>
                <a:latin typeface="+mn-lt"/>
                <a:ea typeface="+mn-ea"/>
                <a:cs typeface="+mn-cs"/>
              </a:defRPr>
            </a:lvl3pPr>
            <a:lvl4pPr marL="0" indent="-180000" algn="just" defTabSz="914400" rtl="0" eaLnBrk="1" latinLnBrk="0" hangingPunct="1">
              <a:lnSpc>
                <a:spcPct val="120000"/>
              </a:lnSpc>
              <a:spcBef>
                <a:spcPts val="0"/>
              </a:spcBef>
              <a:buClr>
                <a:schemeClr val="bg2"/>
              </a:buClr>
              <a:buFont typeface="Wingdings" pitchFamily="2" charset="2"/>
              <a:buChar char="l"/>
              <a:defRPr sz="1200" kern="1200">
                <a:solidFill>
                  <a:srgbClr val="5E514D"/>
                </a:solidFill>
                <a:latin typeface="+mn-lt"/>
                <a:ea typeface="+mn-ea"/>
                <a:cs typeface="+mn-cs"/>
              </a:defRPr>
            </a:lvl4pPr>
            <a:lvl5pPr marL="180000" indent="0" algn="just" defTabSz="914400" rtl="0" eaLnBrk="1" latinLnBrk="0" hangingPunct="1">
              <a:lnSpc>
                <a:spcPct val="120000"/>
              </a:lnSpc>
              <a:spcBef>
                <a:spcPts val="0"/>
              </a:spcBef>
              <a:buClr>
                <a:schemeClr val="accent1"/>
              </a:buClr>
              <a:buFont typeface="Wingdings" pitchFamily="2" charset="2"/>
              <a:buNone/>
              <a:defRPr sz="1200" kern="1200">
                <a:solidFill>
                  <a:srgbClr val="5E514D"/>
                </a:solidFill>
                <a:latin typeface="+mn-lt"/>
                <a:ea typeface="+mn-ea"/>
                <a:cs typeface="+mn-cs"/>
              </a:defRPr>
            </a:lvl5pPr>
            <a:lvl6pPr marL="540000" indent="-180000" algn="just" defTabSz="895350" rtl="0" eaLnBrk="1" latinLnBrk="0" hangingPunct="1">
              <a:lnSpc>
                <a:spcPct val="120000"/>
              </a:lnSpc>
              <a:spcBef>
                <a:spcPts val="0"/>
              </a:spcBef>
              <a:buClr>
                <a:srgbClr val="5E514D"/>
              </a:buClr>
              <a:buSzPct val="150000"/>
              <a:buFont typeface="Lucida Grande"/>
              <a:buChar char="•"/>
              <a:defRPr sz="1200" b="0" kern="1200">
                <a:solidFill>
                  <a:srgbClr val="5E514D"/>
                </a:solidFill>
                <a:latin typeface="+mn-lt"/>
                <a:ea typeface="+mn-ea"/>
                <a:cs typeface="+mn-cs"/>
              </a:defRPr>
            </a:lvl6pPr>
            <a:lvl7pPr marL="540000" indent="0" algn="just" defTabSz="895350" rtl="0" eaLnBrk="1" latinLnBrk="0" hangingPunct="1">
              <a:lnSpc>
                <a:spcPct val="120000"/>
              </a:lnSpc>
              <a:spcBef>
                <a:spcPts val="0"/>
              </a:spcBef>
              <a:buClr>
                <a:schemeClr val="accent1"/>
              </a:buClr>
              <a:buFontTx/>
              <a:buNone/>
              <a:defRPr sz="1200" b="0" kern="1200">
                <a:solidFill>
                  <a:srgbClr val="5E514D"/>
                </a:solidFill>
                <a:latin typeface="+mn-lt"/>
                <a:ea typeface="+mn-ea"/>
                <a:cs typeface="+mn-cs"/>
              </a:defRPr>
            </a:lvl7pPr>
            <a:lvl8pPr marL="900000" indent="-180975" algn="just" defTabSz="895350" rtl="0" eaLnBrk="1" latinLnBrk="0" hangingPunct="1">
              <a:lnSpc>
                <a:spcPct val="120000"/>
              </a:lnSpc>
              <a:spcBef>
                <a:spcPts val="0"/>
              </a:spcBef>
              <a:buClr>
                <a:schemeClr val="accent1"/>
              </a:buClr>
              <a:buSzPct val="80000"/>
              <a:buFont typeface="Wingdings" pitchFamily="2" charset="2"/>
              <a:buChar char="l"/>
              <a:defRPr sz="1200" b="0" kern="1200">
                <a:solidFill>
                  <a:srgbClr val="5E514D"/>
                </a:solidFill>
                <a:latin typeface="+mn-lt"/>
                <a:ea typeface="+mn-ea"/>
                <a:cs typeface="+mn-cs"/>
              </a:defRPr>
            </a:lvl8pPr>
            <a:lvl9pPr marL="0" indent="0" algn="l" defTabSz="914400" rtl="0" eaLnBrk="1" latinLnBrk="0" hangingPunct="1">
              <a:spcBef>
                <a:spcPct val="20000"/>
              </a:spcBef>
              <a:buFontTx/>
              <a:buNone/>
              <a:defRPr sz="800" kern="1200">
                <a:solidFill>
                  <a:schemeClr val="tx2"/>
                </a:solidFill>
                <a:latin typeface="+mn-lt"/>
                <a:ea typeface="+mn-ea"/>
                <a:cs typeface="+mn-cs"/>
              </a:defRPr>
            </a:lvl9pPr>
          </a:lstStyle>
          <a:p>
            <a:pPr defTabSz="685800">
              <a:spcAft>
                <a:spcPts val="2250"/>
              </a:spcAft>
              <a:defRPr/>
            </a:pPr>
            <a:endParaRPr lang="fr-FR" sz="1050" dirty="0"/>
          </a:p>
        </p:txBody>
      </p:sp>
      <p:pic>
        <p:nvPicPr>
          <p:cNvPr id="21" name="Image 20">
            <a:extLst>
              <a:ext uri="{FF2B5EF4-FFF2-40B4-BE49-F238E27FC236}">
                <a16:creationId xmlns:a16="http://schemas.microsoft.com/office/drawing/2014/main" id="{7E8F367A-FD29-4130-8A99-9E6B3BCA4529}"/>
              </a:ext>
            </a:extLst>
          </p:cNvPr>
          <p:cNvPicPr>
            <a:picLocks noChangeAspect="1"/>
          </p:cNvPicPr>
          <p:nvPr/>
        </p:nvPicPr>
        <p:blipFill>
          <a:blip r:embed="rId4"/>
          <a:stretch>
            <a:fillRect/>
          </a:stretch>
        </p:blipFill>
        <p:spPr>
          <a:xfrm>
            <a:off x="8219891" y="139546"/>
            <a:ext cx="635442" cy="729104"/>
          </a:xfrm>
          <a:prstGeom prst="rect">
            <a:avLst/>
          </a:prstGeom>
        </p:spPr>
      </p:pic>
      <p:pic>
        <p:nvPicPr>
          <p:cNvPr id="23" name="Image 22">
            <a:extLst>
              <a:ext uri="{FF2B5EF4-FFF2-40B4-BE49-F238E27FC236}">
                <a16:creationId xmlns:a16="http://schemas.microsoft.com/office/drawing/2014/main" id="{952DDE6D-5FEB-40C8-BC7B-C0F0A491EE96}"/>
              </a:ext>
            </a:extLst>
          </p:cNvPr>
          <p:cNvPicPr>
            <a:picLocks noChangeAspect="1"/>
          </p:cNvPicPr>
          <p:nvPr/>
        </p:nvPicPr>
        <p:blipFill rotWithShape="1">
          <a:blip r:embed="rId5"/>
          <a:srcRect l="55507" t="16885" r="30925" b="43748"/>
          <a:stretch/>
        </p:blipFill>
        <p:spPr>
          <a:xfrm>
            <a:off x="7999867" y="2787622"/>
            <a:ext cx="792088" cy="967768"/>
          </a:xfrm>
          <a:prstGeom prst="rect">
            <a:avLst/>
          </a:prstGeom>
        </p:spPr>
      </p:pic>
      <p:sp>
        <p:nvSpPr>
          <p:cNvPr id="24" name="Rectangle 23">
            <a:extLst>
              <a:ext uri="{FF2B5EF4-FFF2-40B4-BE49-F238E27FC236}">
                <a16:creationId xmlns:a16="http://schemas.microsoft.com/office/drawing/2014/main" id="{A9AC70CE-C457-48FA-9951-F06F3BAAC0AE}"/>
              </a:ext>
            </a:extLst>
          </p:cNvPr>
          <p:cNvSpPr/>
          <p:nvPr/>
        </p:nvSpPr>
        <p:spPr>
          <a:xfrm rot="5400000">
            <a:off x="6930565" y="763104"/>
            <a:ext cx="359269" cy="38323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a:solidFill>
                  <a:srgbClr val="786E64"/>
                </a:solidFill>
                <a:latin typeface="+mj-lt"/>
              </a:rPr>
              <a:t>3 ETAPES</a:t>
            </a:r>
          </a:p>
        </p:txBody>
      </p:sp>
      <p:graphicFrame>
        <p:nvGraphicFramePr>
          <p:cNvPr id="25" name="Tableau 24">
            <a:extLst>
              <a:ext uri="{FF2B5EF4-FFF2-40B4-BE49-F238E27FC236}">
                <a16:creationId xmlns:a16="http://schemas.microsoft.com/office/drawing/2014/main" id="{2954DC03-71B1-497D-AAA3-71190831D150}"/>
              </a:ext>
            </a:extLst>
          </p:cNvPr>
          <p:cNvGraphicFramePr>
            <a:graphicFrameLocks noGrp="1"/>
          </p:cNvGraphicFramePr>
          <p:nvPr>
            <p:extLst>
              <p:ext uri="{D42A27DB-BD31-4B8C-83A1-F6EECF244321}">
                <p14:modId xmlns:p14="http://schemas.microsoft.com/office/powerpoint/2010/main" val="1317451601"/>
              </p:ext>
            </p:extLst>
          </p:nvPr>
        </p:nvGraphicFramePr>
        <p:xfrm>
          <a:off x="3101938" y="5003711"/>
          <a:ext cx="1797938" cy="902747"/>
        </p:xfrm>
        <a:graphic>
          <a:graphicData uri="http://schemas.openxmlformats.org/drawingml/2006/table">
            <a:tbl>
              <a:tblPr firstRow="1" bandRow="1">
                <a:tableStyleId>{5C22544A-7EE6-4342-B048-85BDC9FD1C3A}</a:tableStyleId>
              </a:tblPr>
              <a:tblGrid>
                <a:gridCol w="1096304">
                  <a:extLst>
                    <a:ext uri="{9D8B030D-6E8A-4147-A177-3AD203B41FA5}">
                      <a16:colId xmlns:a16="http://schemas.microsoft.com/office/drawing/2014/main" val="2278328796"/>
                    </a:ext>
                  </a:extLst>
                </a:gridCol>
                <a:gridCol w="701634">
                  <a:extLst>
                    <a:ext uri="{9D8B030D-6E8A-4147-A177-3AD203B41FA5}">
                      <a16:colId xmlns:a16="http://schemas.microsoft.com/office/drawing/2014/main" val="2248236960"/>
                    </a:ext>
                  </a:extLst>
                </a:gridCol>
              </a:tblGrid>
              <a:tr h="497447">
                <a:tc>
                  <a:txBody>
                    <a:bodyPr/>
                    <a:lstStyle/>
                    <a:p>
                      <a:pPr marL="0" algn="ctr" defTabSz="457200" rtl="0" eaLnBrk="1" latinLnBrk="0" hangingPunct="1">
                        <a:spcAft>
                          <a:spcPts val="0"/>
                        </a:spcAft>
                      </a:pPr>
                      <a:r>
                        <a:rPr lang="fr-FR" sz="800" b="0" kern="1200" dirty="0">
                          <a:solidFill>
                            <a:srgbClr val="786E64"/>
                          </a:solidFill>
                          <a:latin typeface="Arial" panose="020B0604020202020204" pitchFamily="34" charset="0"/>
                          <a:ea typeface="+mn-ea"/>
                          <a:cs typeface="Arial" panose="020B0604020202020204" pitchFamily="34" charset="0"/>
                        </a:rPr>
                        <a:t>Effectif concerné par le Diag </a:t>
                      </a:r>
                      <a:r>
                        <a:rPr lang="fr-FR" sz="800" b="0" kern="1200" dirty="0" err="1">
                          <a:solidFill>
                            <a:srgbClr val="786E64"/>
                          </a:solidFill>
                          <a:latin typeface="Arial" panose="020B0604020202020204" pitchFamily="34" charset="0"/>
                          <a:ea typeface="+mn-ea"/>
                          <a:cs typeface="Arial" panose="020B0604020202020204" pitchFamily="34" charset="0"/>
                        </a:rPr>
                        <a:t>Décarbon’Action</a:t>
                      </a:r>
                      <a:endParaRPr lang="fr-FR" sz="800" b="0" kern="1200" dirty="0">
                        <a:solidFill>
                          <a:srgbClr val="786E64"/>
                        </a:solidFill>
                        <a:latin typeface="Arial" panose="020B0604020202020204" pitchFamily="34" charset="0"/>
                        <a:ea typeface="+mn-ea"/>
                        <a:cs typeface="Arial" panose="020B0604020202020204" pitchFamily="34" charset="0"/>
                      </a:endParaRPr>
                    </a:p>
                  </a:txBody>
                  <a:tcPr marL="51435" marR="514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800" b="0" kern="1200" dirty="0">
                          <a:solidFill>
                            <a:srgbClr val="786E64"/>
                          </a:solidFill>
                          <a:latin typeface="Arial" panose="020B0604020202020204" pitchFamily="34" charset="0"/>
                          <a:ea typeface="+mn-ea"/>
                          <a:cs typeface="Arial" panose="020B0604020202020204" pitchFamily="34" charset="0"/>
                        </a:rPr>
                        <a:t>Coût pour l’entreprise**</a:t>
                      </a:r>
                    </a:p>
                  </a:txBody>
                  <a:tcPr marL="51435" marR="514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7925623"/>
                  </a:ext>
                </a:extLst>
              </a:tr>
              <a:tr h="20265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800" b="1" kern="1200" dirty="0">
                          <a:solidFill>
                            <a:srgbClr val="786E64"/>
                          </a:solidFill>
                          <a:latin typeface="Arial" panose="020B0604020202020204" pitchFamily="34" charset="0"/>
                          <a:ea typeface="+mn-ea"/>
                          <a:cs typeface="Arial" panose="020B0604020202020204" pitchFamily="34" charset="0"/>
                        </a:rPr>
                        <a:t>1 à 249</a:t>
                      </a:r>
                    </a:p>
                  </a:txBody>
                  <a:tcPr marL="51435" marR="514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800" b="1" kern="1200" dirty="0">
                          <a:solidFill>
                            <a:srgbClr val="786E64"/>
                          </a:solidFill>
                          <a:latin typeface="Arial" panose="020B0604020202020204" pitchFamily="34" charset="0"/>
                          <a:ea typeface="+mn-ea"/>
                          <a:cs typeface="Arial" panose="020B0604020202020204" pitchFamily="34" charset="0"/>
                        </a:rPr>
                        <a:t>4 000€HT</a:t>
                      </a:r>
                    </a:p>
                  </a:txBody>
                  <a:tcPr marL="51435" marR="514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5479091"/>
                  </a:ext>
                </a:extLst>
              </a:tr>
              <a:tr h="20265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800" b="1" kern="1200" dirty="0">
                          <a:solidFill>
                            <a:srgbClr val="786E64"/>
                          </a:solidFill>
                          <a:latin typeface="Arial" panose="020B0604020202020204" pitchFamily="34" charset="0"/>
                          <a:ea typeface="+mn-ea"/>
                          <a:cs typeface="Arial" panose="020B0604020202020204" pitchFamily="34" charset="0"/>
                        </a:rPr>
                        <a:t>250 à 499</a:t>
                      </a:r>
                    </a:p>
                  </a:txBody>
                  <a:tcPr marL="51435" marR="514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800" b="1" kern="1200" dirty="0">
                          <a:solidFill>
                            <a:srgbClr val="786E64"/>
                          </a:solidFill>
                          <a:latin typeface="Arial" panose="020B0604020202020204" pitchFamily="34" charset="0"/>
                          <a:ea typeface="+mn-ea"/>
                          <a:cs typeface="Arial" panose="020B0604020202020204" pitchFamily="34" charset="0"/>
                        </a:rPr>
                        <a:t>6 000€HT</a:t>
                      </a:r>
                    </a:p>
                  </a:txBody>
                  <a:tcPr marL="51435" marR="514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873242"/>
                  </a:ext>
                </a:extLst>
              </a:tr>
            </a:tbl>
          </a:graphicData>
        </a:graphic>
      </p:graphicFrame>
      <p:sp>
        <p:nvSpPr>
          <p:cNvPr id="26" name="ZoneTexte 25">
            <a:extLst>
              <a:ext uri="{FF2B5EF4-FFF2-40B4-BE49-F238E27FC236}">
                <a16:creationId xmlns:a16="http://schemas.microsoft.com/office/drawing/2014/main" id="{BF15C7FE-CF1F-4758-90EE-66D917F0BFE2}"/>
              </a:ext>
            </a:extLst>
          </p:cNvPr>
          <p:cNvSpPr txBox="1"/>
          <p:nvPr/>
        </p:nvSpPr>
        <p:spPr>
          <a:xfrm>
            <a:off x="2937891" y="5937982"/>
            <a:ext cx="2217272" cy="215444"/>
          </a:xfrm>
          <a:prstGeom prst="rect">
            <a:avLst/>
          </a:prstGeom>
          <a:noFill/>
        </p:spPr>
        <p:txBody>
          <a:bodyPr wrap="square">
            <a:spAutoFit/>
          </a:bodyPr>
          <a:lstStyle/>
          <a:p>
            <a:pPr algn="just" defTabSz="685800">
              <a:buClr>
                <a:srgbClr val="000000"/>
              </a:buClr>
            </a:pPr>
            <a:r>
              <a:rPr lang="fr-FR" sz="800" kern="0" spc="-4" dirty="0">
                <a:solidFill>
                  <a:srgbClr val="584741"/>
                </a:solidFill>
                <a:cs typeface="Arial" charset="0"/>
                <a:sym typeface="Arial"/>
              </a:rPr>
              <a:t>Site : </a:t>
            </a:r>
            <a:r>
              <a:rPr lang="fr-FR" sz="800" u="sng" kern="0" spc="-4" dirty="0">
                <a:solidFill>
                  <a:srgbClr val="584741"/>
                </a:solidFill>
                <a:cs typeface="Arial" charset="0"/>
              </a:rPr>
              <a:t>www.diagdecarbonaction.bpifrance.fr</a:t>
            </a:r>
          </a:p>
        </p:txBody>
      </p:sp>
      <p:pic>
        <p:nvPicPr>
          <p:cNvPr id="20" name="Picture 2" descr="Ministère de l&amp;#39;Écologie (France) — Wikipédia">
            <a:extLst>
              <a:ext uri="{FF2B5EF4-FFF2-40B4-BE49-F238E27FC236}">
                <a16:creationId xmlns:a16="http://schemas.microsoft.com/office/drawing/2014/main" id="{B0CE9B13-7035-4B08-9E19-138A6C2200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4818" y="170298"/>
            <a:ext cx="936103" cy="6794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ssociation Bilan Carbone">
            <a:extLst>
              <a:ext uri="{FF2B5EF4-FFF2-40B4-BE49-F238E27FC236}">
                <a16:creationId xmlns:a16="http://schemas.microsoft.com/office/drawing/2014/main" id="{BBE8B5D6-A533-48D9-9C1D-28F44FC4822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0477" y="330764"/>
            <a:ext cx="1191216" cy="375233"/>
          </a:xfrm>
          <a:prstGeom prst="rect">
            <a:avLst/>
          </a:prstGeom>
          <a:noFill/>
          <a:extLst>
            <a:ext uri="{909E8E84-426E-40DD-AFC4-6F175D3DCCD1}">
              <a14:hiddenFill xmlns:a14="http://schemas.microsoft.com/office/drawing/2010/main">
                <a:solidFill>
                  <a:srgbClr val="FFFFFF"/>
                </a:solidFill>
              </a14:hiddenFill>
            </a:ext>
          </a:extLst>
        </p:spPr>
      </p:pic>
      <p:sp>
        <p:nvSpPr>
          <p:cNvPr id="28" name="Google Shape;277;p18">
            <a:extLst>
              <a:ext uri="{FF2B5EF4-FFF2-40B4-BE49-F238E27FC236}">
                <a16:creationId xmlns:a16="http://schemas.microsoft.com/office/drawing/2014/main" id="{B0AA6829-074F-42B3-A0E6-865C7CEFEAD2}"/>
              </a:ext>
            </a:extLst>
          </p:cNvPr>
          <p:cNvSpPr txBox="1">
            <a:spLocks/>
          </p:cNvSpPr>
          <p:nvPr/>
        </p:nvSpPr>
        <p:spPr>
          <a:xfrm>
            <a:off x="5349428" y="3755817"/>
            <a:ext cx="1258910" cy="226286"/>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685800">
              <a:buClr>
                <a:srgbClr val="000000"/>
              </a:buClr>
              <a:defRPr/>
            </a:pPr>
            <a:r>
              <a:rPr lang="fr-FR" sz="600" b="1" kern="0" spc="-4" dirty="0">
                <a:solidFill>
                  <a:schemeClr val="tx2">
                    <a:lumMod val="50000"/>
                  </a:schemeClr>
                </a:solidFill>
                <a:cs typeface="Arial" charset="0"/>
              </a:rPr>
              <a:t>MESURE DES EMISSIONS</a:t>
            </a:r>
          </a:p>
        </p:txBody>
      </p:sp>
      <p:pic>
        <p:nvPicPr>
          <p:cNvPr id="29" name="Image 28">
            <a:extLst>
              <a:ext uri="{FF2B5EF4-FFF2-40B4-BE49-F238E27FC236}">
                <a16:creationId xmlns:a16="http://schemas.microsoft.com/office/drawing/2014/main" id="{93F8997E-0B5D-4192-ABF0-94C5C02E421D}"/>
              </a:ext>
            </a:extLst>
          </p:cNvPr>
          <p:cNvPicPr>
            <a:picLocks noChangeAspect="1"/>
          </p:cNvPicPr>
          <p:nvPr/>
        </p:nvPicPr>
        <p:blipFill rotWithShape="1">
          <a:blip r:embed="rId5"/>
          <a:srcRect t="16885" r="74752" b="43748"/>
          <a:stretch/>
        </p:blipFill>
        <p:spPr>
          <a:xfrm>
            <a:off x="5174669" y="2751665"/>
            <a:ext cx="1473935" cy="967768"/>
          </a:xfrm>
          <a:prstGeom prst="rect">
            <a:avLst/>
          </a:prstGeom>
        </p:spPr>
      </p:pic>
      <p:sp>
        <p:nvSpPr>
          <p:cNvPr id="30" name="Google Shape;277;p18">
            <a:extLst>
              <a:ext uri="{FF2B5EF4-FFF2-40B4-BE49-F238E27FC236}">
                <a16:creationId xmlns:a16="http://schemas.microsoft.com/office/drawing/2014/main" id="{2F411087-4662-4F42-AB1B-371EF1FFDFBE}"/>
              </a:ext>
            </a:extLst>
          </p:cNvPr>
          <p:cNvSpPr txBox="1">
            <a:spLocks/>
          </p:cNvSpPr>
          <p:nvPr/>
        </p:nvSpPr>
        <p:spPr>
          <a:xfrm>
            <a:off x="6574603" y="3755817"/>
            <a:ext cx="1051096" cy="226286"/>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a:buClr>
                <a:srgbClr val="000000"/>
              </a:buClr>
              <a:defRPr/>
            </a:pPr>
            <a:r>
              <a:rPr lang="fr-FR" sz="600" b="1" kern="0" spc="-4" dirty="0">
                <a:solidFill>
                  <a:schemeClr val="tx2">
                    <a:lumMod val="50000"/>
                  </a:schemeClr>
                </a:solidFill>
                <a:cs typeface="Arial" charset="0"/>
              </a:rPr>
              <a:t>CO-CONSTRUCTION DU PLAN DE TRANSITION</a:t>
            </a:r>
          </a:p>
        </p:txBody>
      </p:sp>
      <p:sp>
        <p:nvSpPr>
          <p:cNvPr id="31" name="Google Shape;277;p18">
            <a:extLst>
              <a:ext uri="{FF2B5EF4-FFF2-40B4-BE49-F238E27FC236}">
                <a16:creationId xmlns:a16="http://schemas.microsoft.com/office/drawing/2014/main" id="{0BD0CDF7-8E28-4EC1-9475-058E05B2B4FF}"/>
              </a:ext>
            </a:extLst>
          </p:cNvPr>
          <p:cNvSpPr txBox="1">
            <a:spLocks/>
          </p:cNvSpPr>
          <p:nvPr/>
        </p:nvSpPr>
        <p:spPr>
          <a:xfrm>
            <a:off x="5241990" y="4031170"/>
            <a:ext cx="1258910" cy="2385783"/>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685800">
              <a:buClr>
                <a:srgbClr val="000000"/>
              </a:buClr>
              <a:defRPr/>
            </a:pPr>
            <a:r>
              <a:rPr lang="fr-FR" sz="700" b="1" dirty="0">
                <a:solidFill>
                  <a:schemeClr val="bg2"/>
                </a:solidFill>
              </a:rPr>
              <a:t>Scope 1 </a:t>
            </a:r>
            <a:r>
              <a:rPr lang="fr-FR" sz="700" dirty="0"/>
              <a:t>- émissions directes liées à l’activité de production de l’entreprise* </a:t>
            </a:r>
            <a:r>
              <a:rPr lang="fr-FR" sz="700" b="1" dirty="0">
                <a:solidFill>
                  <a:schemeClr val="bg2"/>
                </a:solidFill>
              </a:rPr>
              <a:t>Scope 2 </a:t>
            </a:r>
            <a:r>
              <a:rPr lang="fr-FR" sz="700" dirty="0"/>
              <a:t>- émissions indirectes associées à la production d’électricité, de chaleur ou de vapeur importée pour les activités de l’organisation</a:t>
            </a:r>
          </a:p>
          <a:p>
            <a:pPr algn="just" defTabSz="685800">
              <a:buClr>
                <a:srgbClr val="000000"/>
              </a:buClr>
              <a:defRPr/>
            </a:pPr>
            <a:r>
              <a:rPr lang="fr-FR" sz="700" b="1" dirty="0">
                <a:solidFill>
                  <a:schemeClr val="bg2"/>
                </a:solidFill>
              </a:rPr>
              <a:t>Scope 3 </a:t>
            </a:r>
            <a:r>
              <a:rPr lang="fr-FR" sz="700" dirty="0"/>
              <a:t>– autres émissions indirectes, liés à la chaine de valeur complète de l’entreprise**</a:t>
            </a:r>
            <a:endParaRPr lang="fr-FR" sz="650" i="1" kern="0" spc="-4" dirty="0">
              <a:solidFill>
                <a:schemeClr val="tx2">
                  <a:lumMod val="50000"/>
                </a:schemeClr>
              </a:solidFill>
              <a:cs typeface="Arial" charset="0"/>
            </a:endParaRPr>
          </a:p>
        </p:txBody>
      </p:sp>
      <p:pic>
        <p:nvPicPr>
          <p:cNvPr id="32" name="Image 31">
            <a:extLst>
              <a:ext uri="{FF2B5EF4-FFF2-40B4-BE49-F238E27FC236}">
                <a16:creationId xmlns:a16="http://schemas.microsoft.com/office/drawing/2014/main" id="{3A8E302D-5180-475C-AC66-40C6899A7EFD}"/>
              </a:ext>
            </a:extLst>
          </p:cNvPr>
          <p:cNvPicPr>
            <a:picLocks noChangeAspect="1"/>
          </p:cNvPicPr>
          <p:nvPr/>
        </p:nvPicPr>
        <p:blipFill rotWithShape="1">
          <a:blip r:embed="rId5"/>
          <a:srcRect l="29184" t="16885" r="54680" b="43748"/>
          <a:stretch/>
        </p:blipFill>
        <p:spPr>
          <a:xfrm>
            <a:off x="6629849" y="2788049"/>
            <a:ext cx="941945" cy="967768"/>
          </a:xfrm>
          <a:prstGeom prst="rect">
            <a:avLst/>
          </a:prstGeom>
        </p:spPr>
      </p:pic>
      <p:sp>
        <p:nvSpPr>
          <p:cNvPr id="33" name="Google Shape;277;p18">
            <a:extLst>
              <a:ext uri="{FF2B5EF4-FFF2-40B4-BE49-F238E27FC236}">
                <a16:creationId xmlns:a16="http://schemas.microsoft.com/office/drawing/2014/main" id="{E6C21E89-C0F9-4A8A-B0F6-617C990E2C96}"/>
              </a:ext>
            </a:extLst>
          </p:cNvPr>
          <p:cNvSpPr txBox="1">
            <a:spLocks/>
          </p:cNvSpPr>
          <p:nvPr/>
        </p:nvSpPr>
        <p:spPr>
          <a:xfrm>
            <a:off x="6483365" y="4028943"/>
            <a:ext cx="1258910" cy="1242322"/>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9600" indent="-129600" algn="just" defTabSz="685800">
              <a:buClr>
                <a:schemeClr val="bg2"/>
              </a:buClr>
              <a:buFont typeface="Arial" panose="020B0604020202020204" pitchFamily="34" charset="0"/>
              <a:buChar char="•"/>
              <a:defRPr/>
            </a:pPr>
            <a:r>
              <a:rPr lang="fr-FR" sz="700" dirty="0"/>
              <a:t>Identification des mesures de réduction des émissions GES,</a:t>
            </a:r>
          </a:p>
          <a:p>
            <a:pPr marL="129600" indent="-129600" algn="just" defTabSz="685800">
              <a:buClr>
                <a:schemeClr val="bg2"/>
              </a:buClr>
              <a:buFont typeface="Arial" panose="020B0604020202020204" pitchFamily="34" charset="0"/>
              <a:buChar char="•"/>
              <a:defRPr/>
            </a:pPr>
            <a:r>
              <a:rPr lang="fr-FR" sz="700" dirty="0"/>
              <a:t>Approfondissement des mesures : ressources, calendrier, plan de financement en ateliers avec le Comité de Direction,</a:t>
            </a:r>
          </a:p>
          <a:p>
            <a:pPr marL="129600" indent="-129600" algn="just" defTabSz="685800">
              <a:buClr>
                <a:schemeClr val="bg2"/>
              </a:buClr>
              <a:buFont typeface="Arial" panose="020B0604020202020204" pitchFamily="34" charset="0"/>
              <a:buChar char="•"/>
              <a:defRPr/>
            </a:pPr>
            <a:r>
              <a:rPr lang="fr-FR" sz="700" dirty="0"/>
              <a:t>Validation avec le Comité de Direction.. </a:t>
            </a:r>
            <a:endParaRPr lang="fr-FR" sz="700" kern="0" spc="-4" dirty="0">
              <a:solidFill>
                <a:schemeClr val="tx2">
                  <a:lumMod val="50000"/>
                </a:schemeClr>
              </a:solidFill>
              <a:cs typeface="Arial" charset="0"/>
            </a:endParaRPr>
          </a:p>
        </p:txBody>
      </p:sp>
      <p:sp>
        <p:nvSpPr>
          <p:cNvPr id="34" name="Google Shape;277;p18">
            <a:extLst>
              <a:ext uri="{FF2B5EF4-FFF2-40B4-BE49-F238E27FC236}">
                <a16:creationId xmlns:a16="http://schemas.microsoft.com/office/drawing/2014/main" id="{369D7502-6B10-4AA4-9899-824AB782188F}"/>
              </a:ext>
            </a:extLst>
          </p:cNvPr>
          <p:cNvSpPr txBox="1">
            <a:spLocks/>
          </p:cNvSpPr>
          <p:nvPr/>
        </p:nvSpPr>
        <p:spPr>
          <a:xfrm>
            <a:off x="7828796" y="3782035"/>
            <a:ext cx="1051096" cy="226286"/>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a:buClr>
                <a:srgbClr val="000000"/>
              </a:buClr>
              <a:defRPr/>
            </a:pPr>
            <a:r>
              <a:rPr lang="fr-FR" sz="600" b="1" kern="0" spc="-4" dirty="0">
                <a:solidFill>
                  <a:schemeClr val="tx2">
                    <a:lumMod val="50000"/>
                  </a:schemeClr>
                </a:solidFill>
                <a:cs typeface="Arial" charset="0"/>
              </a:rPr>
              <a:t>VALORISATION ET PASSAGE A L’ACTION</a:t>
            </a:r>
          </a:p>
        </p:txBody>
      </p:sp>
      <p:sp>
        <p:nvSpPr>
          <p:cNvPr id="35" name="Google Shape;277;p18">
            <a:extLst>
              <a:ext uri="{FF2B5EF4-FFF2-40B4-BE49-F238E27FC236}">
                <a16:creationId xmlns:a16="http://schemas.microsoft.com/office/drawing/2014/main" id="{985B8D31-86A5-4DA0-B129-2F6FD64D1DB2}"/>
              </a:ext>
            </a:extLst>
          </p:cNvPr>
          <p:cNvSpPr txBox="1">
            <a:spLocks/>
          </p:cNvSpPr>
          <p:nvPr/>
        </p:nvSpPr>
        <p:spPr>
          <a:xfrm>
            <a:off x="7738145" y="4028943"/>
            <a:ext cx="1258910" cy="1242322"/>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685800">
              <a:buClr>
                <a:schemeClr val="bg2"/>
              </a:buClr>
              <a:defRPr/>
            </a:pPr>
            <a:r>
              <a:rPr lang="fr-FR" sz="700" b="1" dirty="0"/>
              <a:t>Exemples de livrables :</a:t>
            </a:r>
          </a:p>
          <a:p>
            <a:pPr marL="129600" indent="-129600" algn="just" defTabSz="685800">
              <a:buClr>
                <a:schemeClr val="bg2"/>
              </a:buClr>
              <a:buFont typeface="Arial" panose="020B0604020202020204" pitchFamily="34" charset="0"/>
              <a:buChar char="•"/>
              <a:defRPr/>
            </a:pPr>
            <a:r>
              <a:rPr lang="fr-FR" sz="700" dirty="0"/>
              <a:t>Révision de la stratégie RSE de l’entreprise,</a:t>
            </a:r>
          </a:p>
          <a:p>
            <a:pPr marL="129600" indent="-129600" algn="just" defTabSz="685800">
              <a:buClr>
                <a:schemeClr val="bg2"/>
              </a:buClr>
              <a:buFont typeface="Arial" panose="020B0604020202020204" pitchFamily="34" charset="0"/>
              <a:buChar char="•"/>
              <a:defRPr/>
            </a:pPr>
            <a:r>
              <a:rPr lang="fr-FR" sz="700" dirty="0"/>
              <a:t>Engagements concrets pris, inscrits dans la stratégie de l’entreprise, pour mise en œuvre,</a:t>
            </a:r>
          </a:p>
          <a:p>
            <a:pPr marL="129600" indent="-129600" algn="just" defTabSz="685800">
              <a:buClr>
                <a:schemeClr val="bg2"/>
              </a:buClr>
              <a:buFont typeface="Arial" panose="020B0604020202020204" pitchFamily="34" charset="0"/>
              <a:buChar char="•"/>
              <a:defRPr/>
            </a:pPr>
            <a:r>
              <a:rPr lang="fr-FR" sz="700" dirty="0"/>
              <a:t>Boîte à outils à destination du dirigeant pour valoriser les engagements pris auprès de ses clients, fournisseurs, partenaires et les engager dans la démarche (scope 3). </a:t>
            </a:r>
            <a:endParaRPr lang="fr-FR" sz="700" kern="0" spc="-4" dirty="0">
              <a:solidFill>
                <a:schemeClr val="tx2">
                  <a:lumMod val="50000"/>
                </a:schemeClr>
              </a:solidFill>
              <a:cs typeface="Arial" charset="0"/>
            </a:endParaRPr>
          </a:p>
        </p:txBody>
      </p:sp>
      <p:sp>
        <p:nvSpPr>
          <p:cNvPr id="7" name="Rectangle 6">
            <a:extLst>
              <a:ext uri="{FF2B5EF4-FFF2-40B4-BE49-F238E27FC236}">
                <a16:creationId xmlns:a16="http://schemas.microsoft.com/office/drawing/2014/main" id="{5B22A803-BBDD-47F0-B875-5B29C0F5B7AF}"/>
              </a:ext>
            </a:extLst>
          </p:cNvPr>
          <p:cNvSpPr/>
          <p:nvPr/>
        </p:nvSpPr>
        <p:spPr>
          <a:xfrm>
            <a:off x="5210173" y="2490412"/>
            <a:ext cx="3819754" cy="3218570"/>
          </a:xfrm>
          <a:custGeom>
            <a:avLst/>
            <a:gdLst>
              <a:gd name="connsiteX0" fmla="*/ 0 w 3819754"/>
              <a:gd name="connsiteY0" fmla="*/ 0 h 3218570"/>
              <a:gd name="connsiteX1" fmla="*/ 522033 w 3819754"/>
              <a:gd name="connsiteY1" fmla="*/ 0 h 3218570"/>
              <a:gd name="connsiteX2" fmla="*/ 1044066 w 3819754"/>
              <a:gd name="connsiteY2" fmla="*/ 0 h 3218570"/>
              <a:gd name="connsiteX3" fmla="*/ 1757087 w 3819754"/>
              <a:gd name="connsiteY3" fmla="*/ 0 h 3218570"/>
              <a:gd name="connsiteX4" fmla="*/ 2393713 w 3819754"/>
              <a:gd name="connsiteY4" fmla="*/ 0 h 3218570"/>
              <a:gd name="connsiteX5" fmla="*/ 2992141 w 3819754"/>
              <a:gd name="connsiteY5" fmla="*/ 0 h 3218570"/>
              <a:gd name="connsiteX6" fmla="*/ 3819754 w 3819754"/>
              <a:gd name="connsiteY6" fmla="*/ 0 h 3218570"/>
              <a:gd name="connsiteX7" fmla="*/ 3819754 w 3819754"/>
              <a:gd name="connsiteY7" fmla="*/ 611528 h 3218570"/>
              <a:gd name="connsiteX8" fmla="*/ 3819754 w 3819754"/>
              <a:gd name="connsiteY8" fmla="*/ 1319614 h 3218570"/>
              <a:gd name="connsiteX9" fmla="*/ 3819754 w 3819754"/>
              <a:gd name="connsiteY9" fmla="*/ 1898956 h 3218570"/>
              <a:gd name="connsiteX10" fmla="*/ 3819754 w 3819754"/>
              <a:gd name="connsiteY10" fmla="*/ 2478299 h 3218570"/>
              <a:gd name="connsiteX11" fmla="*/ 3819754 w 3819754"/>
              <a:gd name="connsiteY11" fmla="*/ 3218570 h 3218570"/>
              <a:gd name="connsiteX12" fmla="*/ 3144931 w 3819754"/>
              <a:gd name="connsiteY12" fmla="*/ 3218570 h 3218570"/>
              <a:gd name="connsiteX13" fmla="*/ 2470108 w 3819754"/>
              <a:gd name="connsiteY13" fmla="*/ 3218570 h 3218570"/>
              <a:gd name="connsiteX14" fmla="*/ 1795284 w 3819754"/>
              <a:gd name="connsiteY14" fmla="*/ 3218570 h 3218570"/>
              <a:gd name="connsiteX15" fmla="*/ 1235054 w 3819754"/>
              <a:gd name="connsiteY15" fmla="*/ 3218570 h 3218570"/>
              <a:gd name="connsiteX16" fmla="*/ 0 w 3819754"/>
              <a:gd name="connsiteY16" fmla="*/ 3218570 h 3218570"/>
              <a:gd name="connsiteX17" fmla="*/ 0 w 3819754"/>
              <a:gd name="connsiteY17" fmla="*/ 2639227 h 3218570"/>
              <a:gd name="connsiteX18" fmla="*/ 0 w 3819754"/>
              <a:gd name="connsiteY18" fmla="*/ 2092070 h 3218570"/>
              <a:gd name="connsiteX19" fmla="*/ 0 w 3819754"/>
              <a:gd name="connsiteY19" fmla="*/ 1416171 h 3218570"/>
              <a:gd name="connsiteX20" fmla="*/ 0 w 3819754"/>
              <a:gd name="connsiteY20" fmla="*/ 804643 h 3218570"/>
              <a:gd name="connsiteX21" fmla="*/ 0 w 3819754"/>
              <a:gd name="connsiteY21" fmla="*/ 0 h 321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9754" h="3218570" extrusionOk="0">
                <a:moveTo>
                  <a:pt x="0" y="0"/>
                </a:moveTo>
                <a:cubicBezTo>
                  <a:pt x="256303" y="10876"/>
                  <a:pt x="374540" y="-24422"/>
                  <a:pt x="522033" y="0"/>
                </a:cubicBezTo>
                <a:cubicBezTo>
                  <a:pt x="669526" y="24422"/>
                  <a:pt x="785403" y="-22768"/>
                  <a:pt x="1044066" y="0"/>
                </a:cubicBezTo>
                <a:cubicBezTo>
                  <a:pt x="1302729" y="22768"/>
                  <a:pt x="1559172" y="18451"/>
                  <a:pt x="1757087" y="0"/>
                </a:cubicBezTo>
                <a:cubicBezTo>
                  <a:pt x="1955002" y="-18451"/>
                  <a:pt x="2257030" y="25822"/>
                  <a:pt x="2393713" y="0"/>
                </a:cubicBezTo>
                <a:cubicBezTo>
                  <a:pt x="2530396" y="-25822"/>
                  <a:pt x="2865943" y="26854"/>
                  <a:pt x="2992141" y="0"/>
                </a:cubicBezTo>
                <a:cubicBezTo>
                  <a:pt x="3118339" y="-26854"/>
                  <a:pt x="3409349" y="6859"/>
                  <a:pt x="3819754" y="0"/>
                </a:cubicBezTo>
                <a:cubicBezTo>
                  <a:pt x="3808966" y="303888"/>
                  <a:pt x="3816006" y="386920"/>
                  <a:pt x="3819754" y="611528"/>
                </a:cubicBezTo>
                <a:cubicBezTo>
                  <a:pt x="3823502" y="836136"/>
                  <a:pt x="3807853" y="1075591"/>
                  <a:pt x="3819754" y="1319614"/>
                </a:cubicBezTo>
                <a:cubicBezTo>
                  <a:pt x="3831655" y="1563637"/>
                  <a:pt x="3798028" y="1615880"/>
                  <a:pt x="3819754" y="1898956"/>
                </a:cubicBezTo>
                <a:cubicBezTo>
                  <a:pt x="3841480" y="2182032"/>
                  <a:pt x="3848176" y="2259906"/>
                  <a:pt x="3819754" y="2478299"/>
                </a:cubicBezTo>
                <a:cubicBezTo>
                  <a:pt x="3791332" y="2696692"/>
                  <a:pt x="3852745" y="2896633"/>
                  <a:pt x="3819754" y="3218570"/>
                </a:cubicBezTo>
                <a:cubicBezTo>
                  <a:pt x="3547103" y="3251696"/>
                  <a:pt x="3388439" y="3205318"/>
                  <a:pt x="3144931" y="3218570"/>
                </a:cubicBezTo>
                <a:cubicBezTo>
                  <a:pt x="2901423" y="3231822"/>
                  <a:pt x="2714122" y="3210039"/>
                  <a:pt x="2470108" y="3218570"/>
                </a:cubicBezTo>
                <a:cubicBezTo>
                  <a:pt x="2226094" y="3227101"/>
                  <a:pt x="2014471" y="3242201"/>
                  <a:pt x="1795284" y="3218570"/>
                </a:cubicBezTo>
                <a:cubicBezTo>
                  <a:pt x="1576097" y="3194939"/>
                  <a:pt x="1396513" y="3193153"/>
                  <a:pt x="1235054" y="3218570"/>
                </a:cubicBezTo>
                <a:cubicBezTo>
                  <a:pt x="1073595" y="3243988"/>
                  <a:pt x="285261" y="3221534"/>
                  <a:pt x="0" y="3218570"/>
                </a:cubicBezTo>
                <a:cubicBezTo>
                  <a:pt x="11894" y="3016919"/>
                  <a:pt x="-1530" y="2887960"/>
                  <a:pt x="0" y="2639227"/>
                </a:cubicBezTo>
                <a:cubicBezTo>
                  <a:pt x="1530" y="2390494"/>
                  <a:pt x="25433" y="2301922"/>
                  <a:pt x="0" y="2092070"/>
                </a:cubicBezTo>
                <a:cubicBezTo>
                  <a:pt x="-25433" y="1882218"/>
                  <a:pt x="12359" y="1726090"/>
                  <a:pt x="0" y="1416171"/>
                </a:cubicBezTo>
                <a:cubicBezTo>
                  <a:pt x="-12359" y="1106252"/>
                  <a:pt x="-6947" y="977873"/>
                  <a:pt x="0" y="804643"/>
                </a:cubicBezTo>
                <a:cubicBezTo>
                  <a:pt x="6947" y="631413"/>
                  <a:pt x="-39038" y="281735"/>
                  <a:pt x="0" y="0"/>
                </a:cubicBezTo>
                <a:close/>
              </a:path>
            </a:pathLst>
          </a:custGeom>
          <a:noFill/>
          <a:ln>
            <a:solidFill>
              <a:schemeClr val="bg2"/>
            </a:solidFill>
            <a:extLst>
              <a:ext uri="{C807C97D-BFC1-408E-A445-0C87EB9F89A2}">
                <ask:lineSketchStyleProps xmlns:ask="http://schemas.microsoft.com/office/drawing/2018/sketchyshapes" xmlns="" sd="185928505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
        <p:nvSpPr>
          <p:cNvPr id="37" name="Google Shape;277;p18">
            <a:extLst>
              <a:ext uri="{FF2B5EF4-FFF2-40B4-BE49-F238E27FC236}">
                <a16:creationId xmlns:a16="http://schemas.microsoft.com/office/drawing/2014/main" id="{9482415C-8032-477A-AEA2-A834ED3606E3}"/>
              </a:ext>
            </a:extLst>
          </p:cNvPr>
          <p:cNvSpPr txBox="1">
            <a:spLocks/>
          </p:cNvSpPr>
          <p:nvPr/>
        </p:nvSpPr>
        <p:spPr>
          <a:xfrm>
            <a:off x="5335116" y="5708982"/>
            <a:ext cx="3530070" cy="457045"/>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685800">
              <a:buClr>
                <a:srgbClr val="000000"/>
              </a:buClr>
              <a:defRPr/>
            </a:pPr>
            <a:r>
              <a:rPr lang="fr-FR" sz="700" dirty="0"/>
              <a:t>*</a:t>
            </a:r>
            <a:r>
              <a:rPr lang="fr-FR" sz="650" i="1" dirty="0"/>
              <a:t>exemple : combustion, procédés industriels, fuite de fluide frigorigène,…</a:t>
            </a:r>
          </a:p>
          <a:p>
            <a:pPr algn="just" defTabSz="685800">
              <a:buClr>
                <a:srgbClr val="000000"/>
              </a:buClr>
              <a:defRPr/>
            </a:pPr>
            <a:r>
              <a:rPr lang="fr-FR" sz="650" i="1" dirty="0"/>
              <a:t>**exemple : achats de matières premières, gestion des déchets de l’entreprise, utilisation et fin de vie des produits ou services chez le client final, déplacements professionnels,…</a:t>
            </a:r>
            <a:endParaRPr lang="fr-FR" sz="650" i="1" kern="0" spc="-4" dirty="0">
              <a:solidFill>
                <a:schemeClr val="tx2">
                  <a:lumMod val="50000"/>
                </a:schemeClr>
              </a:solidFill>
              <a:cs typeface="Arial" charset="0"/>
            </a:endParaRPr>
          </a:p>
        </p:txBody>
      </p:sp>
      <p:sp>
        <p:nvSpPr>
          <p:cNvPr id="2" name="ZoneTexte 1">
            <a:extLst>
              <a:ext uri="{FF2B5EF4-FFF2-40B4-BE49-F238E27FC236}">
                <a16:creationId xmlns:a16="http://schemas.microsoft.com/office/drawing/2014/main" id="{7FE9B3E8-4F3C-4126-A2FD-0E000EA41EAE}"/>
              </a:ext>
            </a:extLst>
          </p:cNvPr>
          <p:cNvSpPr txBox="1"/>
          <p:nvPr/>
        </p:nvSpPr>
        <p:spPr>
          <a:xfrm>
            <a:off x="5765447" y="1960209"/>
            <a:ext cx="3026508" cy="430887"/>
          </a:xfrm>
          <a:prstGeom prst="rect">
            <a:avLst/>
          </a:prstGeom>
          <a:noFill/>
        </p:spPr>
        <p:txBody>
          <a:bodyPr wrap="square" rtlCol="0">
            <a:spAutoFit/>
          </a:bodyPr>
          <a:lstStyle/>
          <a:p>
            <a:r>
              <a:rPr lang="fr-FR" sz="1100" b="1" kern="0" spc="-4" dirty="0">
                <a:solidFill>
                  <a:srgbClr val="584741"/>
                </a:solidFill>
                <a:cs typeface="Arial" charset="0"/>
              </a:rPr>
              <a:t>Le contact pour devenir </a:t>
            </a:r>
            <a:r>
              <a:rPr lang="fr-FR" sz="1100" b="1" kern="0" spc="-4" dirty="0">
                <a:solidFill>
                  <a:schemeClr val="bg2"/>
                </a:solidFill>
                <a:cs typeface="Arial" charset="0"/>
              </a:rPr>
              <a:t>prescripteur</a:t>
            </a:r>
            <a:r>
              <a:rPr lang="fr-FR" sz="1100" b="1" kern="0" spc="-4" dirty="0">
                <a:solidFill>
                  <a:srgbClr val="584741"/>
                </a:solidFill>
                <a:cs typeface="Arial" charset="0"/>
              </a:rPr>
              <a:t> : </a:t>
            </a:r>
            <a:r>
              <a:rPr lang="fr-FR" sz="1100" b="1" kern="0" spc="-4" dirty="0">
                <a:solidFill>
                  <a:srgbClr val="584741"/>
                </a:solidFill>
                <a:cs typeface="Arial" charset="0"/>
                <a:hlinkClick r:id="rId8">
                  <a:extLst>
                    <a:ext uri="{A12FA001-AC4F-418D-AE19-62706E023703}">
                      <ahyp:hlinkClr xmlns:ahyp="http://schemas.microsoft.com/office/drawing/2018/hyperlinkcolor" xmlns="" val="tx"/>
                    </a:ext>
                  </a:extLst>
                </a:hlinkClick>
              </a:rPr>
              <a:t>romane.berliozditsavoret@bpifrance.fr</a:t>
            </a:r>
            <a:endParaRPr lang="fr-FR" sz="1100" b="1" kern="0" spc="-4" dirty="0">
              <a:solidFill>
                <a:srgbClr val="584741"/>
              </a:solidFill>
              <a:cs typeface="Arial" charset="0"/>
            </a:endParaRPr>
          </a:p>
        </p:txBody>
      </p:sp>
      <p:sp>
        <p:nvSpPr>
          <p:cNvPr id="4" name="Rectangle 3">
            <a:extLst>
              <a:ext uri="{FF2B5EF4-FFF2-40B4-BE49-F238E27FC236}">
                <a16:creationId xmlns:a16="http://schemas.microsoft.com/office/drawing/2014/main" id="{008FC5C5-CE77-436C-9310-7D827E0F5BC2}"/>
              </a:ext>
            </a:extLst>
          </p:cNvPr>
          <p:cNvSpPr/>
          <p:nvPr/>
        </p:nvSpPr>
        <p:spPr>
          <a:xfrm>
            <a:off x="5613944" y="1925306"/>
            <a:ext cx="2916324" cy="4969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Tree>
    <p:extLst>
      <p:ext uri="{BB962C8B-B14F-4D97-AF65-F5344CB8AC3E}">
        <p14:creationId xmlns:p14="http://schemas.microsoft.com/office/powerpoint/2010/main" val="60716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62AAC54B-9D4B-43EF-A549-ACFBE1662F5D}"/>
              </a:ext>
            </a:extLst>
          </p:cNvPr>
          <p:cNvGrpSpPr/>
          <p:nvPr/>
        </p:nvGrpSpPr>
        <p:grpSpPr>
          <a:xfrm>
            <a:off x="1282967" y="1330317"/>
            <a:ext cx="1315957" cy="1025416"/>
            <a:chOff x="1035131" y="1983434"/>
            <a:chExt cx="1781374" cy="1387633"/>
          </a:xfrm>
        </p:grpSpPr>
        <p:pic>
          <p:nvPicPr>
            <p:cNvPr id="4" name="Image 3">
              <a:extLst>
                <a:ext uri="{FF2B5EF4-FFF2-40B4-BE49-F238E27FC236}">
                  <a16:creationId xmlns:a16="http://schemas.microsoft.com/office/drawing/2014/main" id="{384FB7B9-14D6-4980-9D45-EB0614C97C71}"/>
                </a:ext>
              </a:extLst>
            </p:cNvPr>
            <p:cNvPicPr>
              <a:picLocks noChangeAspect="1"/>
            </p:cNvPicPr>
            <p:nvPr/>
          </p:nvPicPr>
          <p:blipFill>
            <a:blip r:embed="rId3"/>
            <a:stretch>
              <a:fillRect/>
            </a:stretch>
          </p:blipFill>
          <p:spPr>
            <a:xfrm>
              <a:off x="1035131" y="1983434"/>
              <a:ext cx="1600190" cy="1387633"/>
            </a:xfrm>
            <a:prstGeom prst="ellipse">
              <a:avLst/>
            </a:prstGeom>
          </p:spPr>
        </p:pic>
        <p:pic>
          <p:nvPicPr>
            <p:cNvPr id="23" name="Image 22">
              <a:extLst>
                <a:ext uri="{FF2B5EF4-FFF2-40B4-BE49-F238E27FC236}">
                  <a16:creationId xmlns:a16="http://schemas.microsoft.com/office/drawing/2014/main" id="{A9F6196B-B901-4590-9558-FD2B071705E1}"/>
                </a:ext>
              </a:extLst>
            </p:cNvPr>
            <p:cNvPicPr>
              <a:picLocks noChangeAspect="1"/>
            </p:cNvPicPr>
            <p:nvPr/>
          </p:nvPicPr>
          <p:blipFill rotWithShape="1">
            <a:blip r:embed="rId3"/>
            <a:srcRect l="76505" t="75890"/>
            <a:stretch/>
          </p:blipFill>
          <p:spPr>
            <a:xfrm>
              <a:off x="2440544" y="2819127"/>
              <a:ext cx="375961" cy="334565"/>
            </a:xfrm>
            <a:prstGeom prst="ellipse">
              <a:avLst/>
            </a:prstGeom>
          </p:spPr>
        </p:pic>
      </p:grpSp>
      <p:sp>
        <p:nvSpPr>
          <p:cNvPr id="5" name="Titre 4">
            <a:extLst>
              <a:ext uri="{FF2B5EF4-FFF2-40B4-BE49-F238E27FC236}">
                <a16:creationId xmlns:a16="http://schemas.microsoft.com/office/drawing/2014/main" id="{997B4C64-F228-4665-BA39-68511AD0E08F}"/>
              </a:ext>
            </a:extLst>
          </p:cNvPr>
          <p:cNvSpPr>
            <a:spLocks noGrp="1"/>
          </p:cNvSpPr>
          <p:nvPr>
            <p:ph type="title"/>
          </p:nvPr>
        </p:nvSpPr>
        <p:spPr/>
        <p:txBody>
          <a:bodyPr/>
          <a:lstStyle/>
          <a:p>
            <a:r>
              <a:rPr lang="fr-FR" dirty="0"/>
              <a:t>Focus Prêt Vert</a:t>
            </a:r>
          </a:p>
        </p:txBody>
      </p:sp>
      <p:sp>
        <p:nvSpPr>
          <p:cNvPr id="8" name="Titre 4">
            <a:extLst>
              <a:ext uri="{FF2B5EF4-FFF2-40B4-BE49-F238E27FC236}">
                <a16:creationId xmlns:a16="http://schemas.microsoft.com/office/drawing/2014/main" id="{E01D665A-FCAC-49C7-84F1-170B4BF16F49}"/>
              </a:ext>
            </a:extLst>
          </p:cNvPr>
          <p:cNvSpPr txBox="1">
            <a:spLocks/>
          </p:cNvSpPr>
          <p:nvPr/>
        </p:nvSpPr>
        <p:spPr>
          <a:xfrm>
            <a:off x="254337" y="796002"/>
            <a:ext cx="6585915" cy="835693"/>
          </a:xfrm>
          <a:prstGeom prst="rect">
            <a:avLst/>
          </a:prstGeom>
        </p:spPr>
        <p:txBody>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pPr defTabSz="685800">
              <a:buClr>
                <a:srgbClr val="000000"/>
              </a:buClr>
              <a:defRPr/>
            </a:pPr>
            <a:r>
              <a:rPr lang="fr-FR" sz="1400" dirty="0">
                <a:solidFill>
                  <a:schemeClr val="bg2"/>
                </a:solidFill>
                <a:sym typeface="Arial"/>
              </a:rPr>
              <a:t>Un prêt sans garantie pour les PME et ETI engagées dans la transition écologique et énergétiques</a:t>
            </a:r>
          </a:p>
        </p:txBody>
      </p:sp>
      <p:sp>
        <p:nvSpPr>
          <p:cNvPr id="9" name="Rectangle 8">
            <a:extLst>
              <a:ext uri="{FF2B5EF4-FFF2-40B4-BE49-F238E27FC236}">
                <a16:creationId xmlns:a16="http://schemas.microsoft.com/office/drawing/2014/main" id="{3B06FE3E-AAD4-4AA6-9F90-10C79B8A5EEB}"/>
              </a:ext>
            </a:extLst>
          </p:cNvPr>
          <p:cNvSpPr/>
          <p:nvPr/>
        </p:nvSpPr>
        <p:spPr>
          <a:xfrm>
            <a:off x="250056" y="2422792"/>
            <a:ext cx="1823930" cy="307777"/>
          </a:xfrm>
          <a:prstGeom prst="rect">
            <a:avLst/>
          </a:prstGeom>
        </p:spPr>
        <p:txBody>
          <a:bodyPr wrap="square">
            <a:spAutoFit/>
          </a:bodyPr>
          <a:lstStyle/>
          <a:p>
            <a:pPr defTabSz="685800">
              <a:buClr>
                <a:srgbClr val="000000"/>
              </a:buClr>
              <a:defRPr/>
            </a:pPr>
            <a:r>
              <a:rPr lang="fr-FR" sz="1400" kern="0" dirty="0">
                <a:solidFill>
                  <a:schemeClr val="bg2"/>
                </a:solidFill>
                <a:latin typeface="+mj-lt"/>
                <a:cs typeface="Arial"/>
                <a:sym typeface="Arial"/>
              </a:rPr>
              <a:t>Pourquoi ?</a:t>
            </a:r>
          </a:p>
        </p:txBody>
      </p:sp>
      <p:sp>
        <p:nvSpPr>
          <p:cNvPr id="11" name="Rectangle 10">
            <a:extLst>
              <a:ext uri="{FF2B5EF4-FFF2-40B4-BE49-F238E27FC236}">
                <a16:creationId xmlns:a16="http://schemas.microsoft.com/office/drawing/2014/main" id="{C402B16F-A455-497F-8841-C8EC37C8D03E}"/>
              </a:ext>
            </a:extLst>
          </p:cNvPr>
          <p:cNvSpPr/>
          <p:nvPr/>
        </p:nvSpPr>
        <p:spPr>
          <a:xfrm>
            <a:off x="3621822" y="1549199"/>
            <a:ext cx="4646904" cy="600164"/>
          </a:xfrm>
          <a:prstGeom prst="rect">
            <a:avLst/>
          </a:prstGeom>
        </p:spPr>
        <p:txBody>
          <a:bodyPr wrap="square">
            <a:spAutoFit/>
          </a:bodyPr>
          <a:lstStyle/>
          <a:p>
            <a:pPr algn="just" defTabSz="685800">
              <a:buClr>
                <a:srgbClr val="FFC000"/>
              </a:buClr>
              <a:defRPr/>
            </a:pPr>
            <a:r>
              <a:rPr lang="fr-FR" sz="1100" b="1" kern="0" spc="-4" dirty="0">
                <a:solidFill>
                  <a:srgbClr val="584741"/>
                </a:solidFill>
                <a:cs typeface="Arial" charset="0"/>
              </a:rPr>
              <a:t>Le Prêt Vert finance les dépenses immatérielles, les </a:t>
            </a:r>
            <a:r>
              <a:rPr lang="fr-FR" sz="1100" b="1" kern="0" spc="-4" dirty="0">
                <a:solidFill>
                  <a:schemeClr val="bg2"/>
                </a:solidFill>
                <a:cs typeface="Arial" charset="0"/>
              </a:rPr>
              <a:t>matériels à faible valeur de gage</a:t>
            </a:r>
            <a:r>
              <a:rPr lang="fr-FR" sz="1100" b="1" kern="0" spc="-4" dirty="0">
                <a:solidFill>
                  <a:srgbClr val="584741"/>
                </a:solidFill>
                <a:cs typeface="Arial" charset="0"/>
              </a:rPr>
              <a:t> et le </a:t>
            </a:r>
            <a:r>
              <a:rPr lang="fr-FR" sz="1100" b="1" kern="0" spc="-4" dirty="0">
                <a:solidFill>
                  <a:schemeClr val="bg2"/>
                </a:solidFill>
                <a:cs typeface="Arial" charset="0"/>
              </a:rPr>
              <a:t>besoin en fonds de roulement </a:t>
            </a:r>
            <a:r>
              <a:rPr lang="fr-FR" sz="1100" b="1" kern="0" spc="-4" dirty="0">
                <a:solidFill>
                  <a:srgbClr val="584741"/>
                </a:solidFill>
                <a:cs typeface="Arial" charset="0"/>
              </a:rPr>
              <a:t>généré par la mise en œuvre de plans d’action en faveur de la TEE.</a:t>
            </a:r>
          </a:p>
        </p:txBody>
      </p:sp>
      <p:sp>
        <p:nvSpPr>
          <p:cNvPr id="12" name="Rectangle 11">
            <a:extLst>
              <a:ext uri="{FF2B5EF4-FFF2-40B4-BE49-F238E27FC236}">
                <a16:creationId xmlns:a16="http://schemas.microsoft.com/office/drawing/2014/main" id="{446AB834-E430-412E-8762-4F3D1E8CC74C}"/>
              </a:ext>
            </a:extLst>
          </p:cNvPr>
          <p:cNvSpPr/>
          <p:nvPr/>
        </p:nvSpPr>
        <p:spPr>
          <a:xfrm>
            <a:off x="250056" y="4574193"/>
            <a:ext cx="970137" cy="307777"/>
          </a:xfrm>
          <a:prstGeom prst="rect">
            <a:avLst/>
          </a:prstGeom>
        </p:spPr>
        <p:txBody>
          <a:bodyPr wrap="none">
            <a:spAutoFit/>
          </a:bodyPr>
          <a:lstStyle/>
          <a:p>
            <a:pPr defTabSz="685800">
              <a:buClr>
                <a:srgbClr val="000000"/>
              </a:buClr>
              <a:defRPr/>
            </a:pPr>
            <a:r>
              <a:rPr lang="fr-FR" sz="1400" kern="0" dirty="0">
                <a:solidFill>
                  <a:schemeClr val="bg2"/>
                </a:solidFill>
                <a:latin typeface="+mj-lt"/>
                <a:cs typeface="Arial"/>
                <a:sym typeface="Arial"/>
              </a:rPr>
              <a:t>Pour qui ?*</a:t>
            </a:r>
          </a:p>
        </p:txBody>
      </p:sp>
      <p:sp>
        <p:nvSpPr>
          <p:cNvPr id="13" name="Google Shape;277;p18">
            <a:extLst>
              <a:ext uri="{FF2B5EF4-FFF2-40B4-BE49-F238E27FC236}">
                <a16:creationId xmlns:a16="http://schemas.microsoft.com/office/drawing/2014/main" id="{6141FC29-CAE9-4C68-9FE8-C4AFF60793BB}"/>
              </a:ext>
            </a:extLst>
          </p:cNvPr>
          <p:cNvSpPr txBox="1">
            <a:spLocks/>
          </p:cNvSpPr>
          <p:nvPr/>
        </p:nvSpPr>
        <p:spPr>
          <a:xfrm>
            <a:off x="136318" y="4891065"/>
            <a:ext cx="6556905" cy="717466"/>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8588" indent="-128588" algn="just" defTabSz="685800">
              <a:buClr>
                <a:schemeClr val="bg2"/>
              </a:buClr>
              <a:buFont typeface="Arial" panose="020B0604020202020204" pitchFamily="34" charset="0"/>
              <a:buChar char="•"/>
              <a:defRPr/>
            </a:pPr>
            <a:r>
              <a:rPr lang="fr-FR" sz="1000" kern="0" dirty="0">
                <a:solidFill>
                  <a:srgbClr val="584741"/>
                </a:solidFill>
                <a:latin typeface="+mn-lt"/>
                <a:cs typeface="Arial" panose="020B0604020202020204" pitchFamily="34" charset="0"/>
              </a:rPr>
              <a:t>TPE, PME, ETI françaises (</a:t>
            </a:r>
            <a:r>
              <a:rPr lang="fr-FR" sz="1000" kern="0" dirty="0" err="1">
                <a:solidFill>
                  <a:srgbClr val="584741"/>
                </a:solidFill>
                <a:latin typeface="+mn-lt"/>
                <a:cs typeface="Arial" panose="020B0604020202020204" pitchFamily="34" charset="0"/>
              </a:rPr>
              <a:t>yc</a:t>
            </a:r>
            <a:r>
              <a:rPr lang="fr-FR" sz="1000" kern="0" dirty="0">
                <a:solidFill>
                  <a:srgbClr val="584741"/>
                </a:solidFill>
                <a:latin typeface="+mn-lt"/>
                <a:cs typeface="Arial" panose="020B0604020202020204" pitchFamily="34" charset="0"/>
              </a:rPr>
              <a:t> DROM-COM)</a:t>
            </a:r>
          </a:p>
          <a:p>
            <a:pPr marL="128588" indent="-128588" algn="just" defTabSz="685800">
              <a:buClr>
                <a:schemeClr val="bg2"/>
              </a:buClr>
              <a:buFont typeface="Arial" panose="020B0604020202020204" pitchFamily="34" charset="0"/>
              <a:buChar char="•"/>
              <a:defRPr/>
            </a:pPr>
            <a:r>
              <a:rPr lang="fr-FR" sz="1000" kern="0" dirty="0">
                <a:solidFill>
                  <a:srgbClr val="584741"/>
                </a:solidFill>
                <a:latin typeface="+mn-lt"/>
                <a:cs typeface="Arial" panose="020B0604020202020204" pitchFamily="34" charset="0"/>
              </a:rPr>
              <a:t>De plus de 3 ans</a:t>
            </a:r>
          </a:p>
          <a:p>
            <a:pPr marL="128588" indent="-128588" algn="just" defTabSz="685800">
              <a:buClr>
                <a:schemeClr val="bg2"/>
              </a:buClr>
              <a:buFont typeface="Arial" panose="020B0604020202020204" pitchFamily="34" charset="0"/>
              <a:buChar char="•"/>
              <a:defRPr/>
            </a:pPr>
            <a:r>
              <a:rPr lang="fr-FR" sz="1000" kern="0" dirty="0">
                <a:solidFill>
                  <a:srgbClr val="584741"/>
                </a:solidFill>
                <a:latin typeface="+mn-lt"/>
                <a:cs typeface="Arial" panose="020B0604020202020204" pitchFamily="34" charset="0"/>
              </a:rPr>
              <a:t>Tous secteurs d’activité</a:t>
            </a:r>
          </a:p>
          <a:p>
            <a:pPr marL="128588" indent="-128588" algn="just" defTabSz="685800">
              <a:buClr>
                <a:schemeClr val="bg2"/>
              </a:buClr>
              <a:buFont typeface="Arial" panose="020B0604020202020204" pitchFamily="34" charset="0"/>
              <a:buChar char="•"/>
              <a:defRPr/>
            </a:pPr>
            <a:r>
              <a:rPr lang="fr-FR" sz="1000" kern="0" dirty="0">
                <a:solidFill>
                  <a:srgbClr val="584741"/>
                </a:solidFill>
                <a:latin typeface="+mn-lt"/>
                <a:cs typeface="Arial" panose="020B0604020202020204" pitchFamily="34" charset="0"/>
              </a:rPr>
              <a:t>Ayant bénéficié d’un Diag, Aide ADEME, Bilan GES, ou présentant un plan d’actions en faveur de la TEE,….</a:t>
            </a:r>
          </a:p>
        </p:txBody>
      </p:sp>
      <p:sp>
        <p:nvSpPr>
          <p:cNvPr id="15" name="Rectangle 14">
            <a:extLst>
              <a:ext uri="{FF2B5EF4-FFF2-40B4-BE49-F238E27FC236}">
                <a16:creationId xmlns:a16="http://schemas.microsoft.com/office/drawing/2014/main" id="{03620E51-54F7-4F87-83E4-85010B87E2BC}"/>
              </a:ext>
            </a:extLst>
          </p:cNvPr>
          <p:cNvSpPr/>
          <p:nvPr/>
        </p:nvSpPr>
        <p:spPr>
          <a:xfrm>
            <a:off x="5014732" y="2362349"/>
            <a:ext cx="2125976" cy="307777"/>
          </a:xfrm>
          <a:prstGeom prst="rect">
            <a:avLst/>
          </a:prstGeom>
        </p:spPr>
        <p:txBody>
          <a:bodyPr wrap="square">
            <a:spAutoFit/>
          </a:bodyPr>
          <a:lstStyle/>
          <a:p>
            <a:pPr defTabSz="685800">
              <a:buClr>
                <a:srgbClr val="000000"/>
              </a:buClr>
              <a:defRPr/>
            </a:pPr>
            <a:r>
              <a:rPr lang="fr-FR" sz="1400" kern="0" dirty="0">
                <a:solidFill>
                  <a:schemeClr val="bg2"/>
                </a:solidFill>
                <a:latin typeface="+mj-lt"/>
                <a:cs typeface="Arial"/>
                <a:sym typeface="Arial"/>
              </a:rPr>
              <a:t>Comment ?</a:t>
            </a:r>
          </a:p>
        </p:txBody>
      </p:sp>
      <p:pic>
        <p:nvPicPr>
          <p:cNvPr id="20" name="Image 19">
            <a:extLst>
              <a:ext uri="{FF2B5EF4-FFF2-40B4-BE49-F238E27FC236}">
                <a16:creationId xmlns:a16="http://schemas.microsoft.com/office/drawing/2014/main" id="{C3A1B6D8-2080-45F5-B604-FE62F1C485E9}"/>
              </a:ext>
            </a:extLst>
          </p:cNvPr>
          <p:cNvPicPr>
            <a:picLocks noChangeAspect="1"/>
          </p:cNvPicPr>
          <p:nvPr/>
        </p:nvPicPr>
        <p:blipFill>
          <a:blip r:embed="rId4"/>
          <a:stretch>
            <a:fillRect/>
          </a:stretch>
        </p:blipFill>
        <p:spPr>
          <a:xfrm>
            <a:off x="7860995" y="122407"/>
            <a:ext cx="815462" cy="935659"/>
          </a:xfrm>
          <a:prstGeom prst="rect">
            <a:avLst/>
          </a:prstGeom>
        </p:spPr>
      </p:pic>
      <p:sp>
        <p:nvSpPr>
          <p:cNvPr id="21" name="Google Shape;277;p18">
            <a:extLst>
              <a:ext uri="{FF2B5EF4-FFF2-40B4-BE49-F238E27FC236}">
                <a16:creationId xmlns:a16="http://schemas.microsoft.com/office/drawing/2014/main" id="{2073399F-40CE-46DF-B6EB-94A455DB1EF5}"/>
              </a:ext>
            </a:extLst>
          </p:cNvPr>
          <p:cNvSpPr txBox="1">
            <a:spLocks/>
          </p:cNvSpPr>
          <p:nvPr/>
        </p:nvSpPr>
        <p:spPr>
          <a:xfrm>
            <a:off x="145854" y="2751825"/>
            <a:ext cx="4144636" cy="1665813"/>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9600" indent="-129600" algn="just" defTabSz="685800">
              <a:buClr>
                <a:srgbClr val="FFCD00"/>
              </a:buClr>
              <a:buSzPct val="100000"/>
              <a:buFont typeface="Arial" panose="020B0604020202020204" pitchFamily="34" charset="0"/>
              <a:buChar char="•"/>
              <a:defRPr/>
            </a:pPr>
            <a:r>
              <a:rPr lang="fr-FR" sz="1000" kern="0" dirty="0">
                <a:solidFill>
                  <a:srgbClr val="584741"/>
                </a:solidFill>
                <a:latin typeface="+mn-lt"/>
                <a:cs typeface="Arial" panose="020B0604020202020204" pitchFamily="34" charset="0"/>
              </a:rPr>
              <a:t>Optimiser les procédés, ou améliorer la performance (énergie, eau, matière,) afin de mieux maîtriser ou de diminuer les impacts sur l’environnement</a:t>
            </a:r>
          </a:p>
          <a:p>
            <a:pPr marL="129600" indent="-129600" algn="just" defTabSz="685800">
              <a:buClr>
                <a:srgbClr val="FFCD00"/>
              </a:buClr>
              <a:buSzPct val="100000"/>
              <a:buFont typeface="Arial" panose="020B0604020202020204" pitchFamily="34" charset="0"/>
              <a:buChar char="•"/>
              <a:defRPr/>
            </a:pPr>
            <a:r>
              <a:rPr lang="fr-FR" sz="1000" kern="0" dirty="0">
                <a:solidFill>
                  <a:srgbClr val="584741"/>
                </a:solidFill>
                <a:latin typeface="+mn-lt"/>
                <a:cs typeface="Arial" panose="020B0604020202020204" pitchFamily="34" charset="0"/>
              </a:rPr>
              <a:t>Favoriser la mobilité “zéro carbone” pour les salariés, les marchandises et les produits ; Innover pour mettre sur le marché des produits ou des services protecteurs de l’environnement ou favorisant la réduction de la consommation d’énergie, la limitation d’émission de gaz à effets de serre (en ce compris la dédieselisation)</a:t>
            </a:r>
          </a:p>
          <a:p>
            <a:pPr marL="129600" indent="-129600" algn="just" defTabSz="685800">
              <a:buClr>
                <a:srgbClr val="FFCD00"/>
              </a:buClr>
              <a:buSzPct val="100000"/>
              <a:buFont typeface="Arial" panose="020B0604020202020204" pitchFamily="34" charset="0"/>
              <a:buChar char="•"/>
              <a:defRPr/>
            </a:pPr>
            <a:r>
              <a:rPr lang="fr-FR" sz="1000" kern="0" dirty="0">
                <a:solidFill>
                  <a:srgbClr val="584741"/>
                </a:solidFill>
                <a:latin typeface="+mn-lt"/>
                <a:cs typeface="Arial" panose="020B0604020202020204" pitchFamily="34" charset="0"/>
              </a:rPr>
              <a:t>Favoriser un mix énergétique plus vertueux en intégrant davantage d’ENR</a:t>
            </a:r>
          </a:p>
        </p:txBody>
      </p:sp>
      <p:sp>
        <p:nvSpPr>
          <p:cNvPr id="22" name="ZoneTexte 21">
            <a:extLst>
              <a:ext uri="{FF2B5EF4-FFF2-40B4-BE49-F238E27FC236}">
                <a16:creationId xmlns:a16="http://schemas.microsoft.com/office/drawing/2014/main" id="{14EA846A-2FE2-494D-B0AA-0686714B53E1}"/>
              </a:ext>
            </a:extLst>
          </p:cNvPr>
          <p:cNvSpPr txBox="1"/>
          <p:nvPr/>
        </p:nvSpPr>
        <p:spPr>
          <a:xfrm>
            <a:off x="381968" y="5845616"/>
            <a:ext cx="7817045" cy="707886"/>
          </a:xfrm>
          <a:prstGeom prst="rect">
            <a:avLst/>
          </a:prstGeom>
          <a:noFill/>
        </p:spPr>
        <p:txBody>
          <a:bodyPr wrap="square">
            <a:spAutoFit/>
          </a:bodyPr>
          <a:lstStyle/>
          <a:p>
            <a:pPr algn="just"/>
            <a:r>
              <a:rPr lang="fr-FR" sz="800" i="1" dirty="0"/>
              <a:t>*Exclusions : </a:t>
            </a:r>
          </a:p>
          <a:p>
            <a:pPr algn="just"/>
            <a:r>
              <a:rPr lang="fr-FR" sz="800" i="1" dirty="0"/>
              <a:t>(i) entreprises en « difficultés » selon définition Européenne</a:t>
            </a:r>
          </a:p>
          <a:p>
            <a:pPr algn="just"/>
            <a:r>
              <a:rPr lang="fr-FR" sz="800" i="1" dirty="0"/>
              <a:t>(ii) les secteurs ayant un code NAF suivant 05.10; 05.20; 09.90 ; 19.10; les entreprises individuelles et autoentrepreneurs, les entreprises d’intermédiation financière, les entreprises de promotion et de locations immobilières, les entreprises des secteurs agricoles ayant un code NAF section A01, et section A02 dont le chiffre d’affaires est inférieur à 750 000 €, à l’exception des codes NAF 02.20Z et 02.40Z (entreprises forestières) </a:t>
            </a:r>
          </a:p>
        </p:txBody>
      </p:sp>
      <p:pic>
        <p:nvPicPr>
          <p:cNvPr id="24" name="Image 23">
            <a:extLst>
              <a:ext uri="{FF2B5EF4-FFF2-40B4-BE49-F238E27FC236}">
                <a16:creationId xmlns:a16="http://schemas.microsoft.com/office/drawing/2014/main" id="{4A5FCDE7-988B-4A23-B851-2D0D97D7A15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268" t="10392" r="21370" b="8546"/>
          <a:stretch/>
        </p:blipFill>
        <p:spPr>
          <a:xfrm>
            <a:off x="6687269" y="176819"/>
            <a:ext cx="1025601" cy="949663"/>
          </a:xfrm>
          <a:prstGeom prst="rect">
            <a:avLst/>
          </a:prstGeom>
        </p:spPr>
      </p:pic>
      <p:sp>
        <p:nvSpPr>
          <p:cNvPr id="27" name="Google Shape;277;p18">
            <a:extLst>
              <a:ext uri="{FF2B5EF4-FFF2-40B4-BE49-F238E27FC236}">
                <a16:creationId xmlns:a16="http://schemas.microsoft.com/office/drawing/2014/main" id="{4BE87ACF-D86C-4E69-A64B-1A2F03AB1EBA}"/>
              </a:ext>
            </a:extLst>
          </p:cNvPr>
          <p:cNvSpPr txBox="1">
            <a:spLocks/>
          </p:cNvSpPr>
          <p:nvPr/>
        </p:nvSpPr>
        <p:spPr>
          <a:xfrm>
            <a:off x="4836873" y="2694316"/>
            <a:ext cx="3931626" cy="1879877"/>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8588" indent="-128588" algn="just" defTabSz="685800">
              <a:buClr>
                <a:schemeClr val="bg2"/>
              </a:buClr>
              <a:buFont typeface="Arial" panose="020B0604020202020204" pitchFamily="34" charset="0"/>
              <a:buChar char="•"/>
              <a:defRPr/>
            </a:pPr>
            <a:r>
              <a:rPr lang="fr-FR" sz="1100" kern="0" dirty="0">
                <a:solidFill>
                  <a:srgbClr val="584741"/>
                </a:solidFill>
                <a:latin typeface="+mn-lt"/>
                <a:cs typeface="Arial" panose="020B0604020202020204" pitchFamily="34" charset="0"/>
              </a:rPr>
              <a:t>10K€ à 5M€ (montant au plus égal aux quasi fonds propres de l’emprunteur)</a:t>
            </a:r>
          </a:p>
          <a:p>
            <a:pPr marL="128588" indent="-128588" algn="just" defTabSz="685800">
              <a:buClr>
                <a:schemeClr val="bg2"/>
              </a:buClr>
              <a:buFont typeface="Arial" panose="020B0604020202020204" pitchFamily="34" charset="0"/>
              <a:buChar char="•"/>
              <a:defRPr/>
            </a:pPr>
            <a:r>
              <a:rPr lang="fr-FR" sz="1100" kern="0" dirty="0">
                <a:solidFill>
                  <a:srgbClr val="584741"/>
                </a:solidFill>
                <a:latin typeface="+mn-lt"/>
                <a:cs typeface="Arial" panose="020B0604020202020204" pitchFamily="34" charset="0"/>
              </a:rPr>
              <a:t>Durée de </a:t>
            </a:r>
            <a:r>
              <a:rPr lang="fr-FR" sz="1100" b="1" kern="0" dirty="0">
                <a:solidFill>
                  <a:srgbClr val="584741"/>
                </a:solidFill>
                <a:latin typeface="+mn-lt"/>
                <a:cs typeface="Arial" panose="020B0604020202020204" pitchFamily="34" charset="0"/>
              </a:rPr>
              <a:t>2 à 10 ans</a:t>
            </a:r>
            <a:r>
              <a:rPr lang="fr-FR" sz="1100" kern="0" dirty="0">
                <a:solidFill>
                  <a:srgbClr val="584741"/>
                </a:solidFill>
                <a:latin typeface="+mn-lt"/>
                <a:cs typeface="Arial" panose="020B0604020202020204" pitchFamily="34" charset="0"/>
              </a:rPr>
              <a:t>, avec un </a:t>
            </a:r>
            <a:r>
              <a:rPr lang="fr-FR" sz="1100" b="1" kern="0" dirty="0">
                <a:solidFill>
                  <a:srgbClr val="584741"/>
                </a:solidFill>
                <a:latin typeface="+mn-lt"/>
                <a:cs typeface="Arial" panose="020B0604020202020204" pitchFamily="34" charset="0"/>
              </a:rPr>
              <a:t>différé d’amortissement </a:t>
            </a:r>
            <a:r>
              <a:rPr lang="fr-FR" sz="1100" kern="0" dirty="0">
                <a:solidFill>
                  <a:srgbClr val="584741"/>
                </a:solidFill>
                <a:latin typeface="+mn-lt"/>
                <a:cs typeface="Arial" panose="020B0604020202020204" pitchFamily="34" charset="0"/>
              </a:rPr>
              <a:t>en capital de 2 ans maximum</a:t>
            </a:r>
          </a:p>
          <a:p>
            <a:pPr marL="128588" indent="-128588" algn="just" defTabSz="685800">
              <a:buClr>
                <a:schemeClr val="bg2"/>
              </a:buClr>
              <a:buFont typeface="Arial" panose="020B0604020202020204" pitchFamily="34" charset="0"/>
              <a:buChar char="•"/>
              <a:defRPr/>
            </a:pPr>
            <a:r>
              <a:rPr lang="fr-FR" sz="1100" b="1" kern="0" dirty="0">
                <a:solidFill>
                  <a:srgbClr val="584741"/>
                </a:solidFill>
                <a:latin typeface="+mn-lt"/>
                <a:cs typeface="Arial" panose="020B0604020202020204" pitchFamily="34" charset="0"/>
              </a:rPr>
              <a:t>Aucune sûreté sur les actifs de la sociétés, ni sur le patrimoine du dirigeant</a:t>
            </a:r>
          </a:p>
          <a:p>
            <a:pPr marL="128588" indent="-128588" algn="just" defTabSz="685800">
              <a:buClr>
                <a:schemeClr val="bg2"/>
              </a:buClr>
              <a:buFont typeface="Arial" panose="020B0604020202020204" pitchFamily="34" charset="0"/>
              <a:buChar char="•"/>
              <a:defRPr/>
            </a:pPr>
            <a:r>
              <a:rPr lang="fr-FR" sz="1100" b="1" kern="0" dirty="0">
                <a:solidFill>
                  <a:srgbClr val="584741"/>
                </a:solidFill>
                <a:latin typeface="+mn-lt"/>
                <a:cs typeface="Arial" panose="020B0604020202020204" pitchFamily="34" charset="0"/>
              </a:rPr>
              <a:t>Retenue de garantie de 5% </a:t>
            </a:r>
            <a:r>
              <a:rPr lang="fr-FR" sz="1100" kern="0" dirty="0">
                <a:solidFill>
                  <a:srgbClr val="584741"/>
                </a:solidFill>
                <a:latin typeface="+mn-lt"/>
                <a:cs typeface="Arial" panose="020B0604020202020204" pitchFamily="34" charset="0"/>
              </a:rPr>
              <a:t>du montant total du prêt, restituée après complet remboursement du prêt, et augmentée des intérêts qu’elle a produits</a:t>
            </a:r>
          </a:p>
          <a:p>
            <a:pPr marL="128588" indent="-128588" algn="just" defTabSz="685800">
              <a:buClr>
                <a:schemeClr val="bg2"/>
              </a:buClr>
              <a:buFont typeface="Arial" panose="020B0604020202020204" pitchFamily="34" charset="0"/>
              <a:buChar char="•"/>
              <a:defRPr/>
            </a:pPr>
            <a:r>
              <a:rPr lang="fr-FR" sz="1100" kern="0" dirty="0">
                <a:solidFill>
                  <a:srgbClr val="584741"/>
                </a:solidFill>
                <a:latin typeface="+mn-lt"/>
                <a:cs typeface="Arial" panose="020B0604020202020204" pitchFamily="34" charset="0"/>
              </a:rPr>
              <a:t>Échéances trimestrielles avec amortissement linéaire du capital </a:t>
            </a:r>
          </a:p>
          <a:p>
            <a:pPr marL="128588" indent="-128588" algn="just" defTabSz="685800">
              <a:buClr>
                <a:schemeClr val="bg2"/>
              </a:buClr>
              <a:buFont typeface="Arial" panose="020B0604020202020204" pitchFamily="34" charset="0"/>
              <a:buChar char="•"/>
              <a:defRPr/>
            </a:pPr>
            <a:r>
              <a:rPr lang="fr-FR" sz="1100" kern="0" dirty="0">
                <a:solidFill>
                  <a:srgbClr val="584741"/>
                </a:solidFill>
                <a:latin typeface="+mn-lt"/>
                <a:cs typeface="Arial" panose="020B0604020202020204" pitchFamily="34" charset="0"/>
              </a:rPr>
              <a:t>Taux fixe (bonifié par </a:t>
            </a:r>
            <a:r>
              <a:rPr lang="fr-FR" sz="1100" kern="0" dirty="0" err="1">
                <a:solidFill>
                  <a:srgbClr val="584741"/>
                </a:solidFill>
                <a:latin typeface="+mn-lt"/>
                <a:cs typeface="Arial" panose="020B0604020202020204" pitchFamily="34" charset="0"/>
              </a:rPr>
              <a:t>l’Ademe</a:t>
            </a:r>
            <a:r>
              <a:rPr lang="fr-FR" sz="1100" kern="0" dirty="0">
                <a:solidFill>
                  <a:srgbClr val="584741"/>
                </a:solidFill>
                <a:latin typeface="+mn-lt"/>
                <a:cs typeface="Arial" panose="020B0604020202020204" pitchFamily="34" charset="0"/>
              </a:rPr>
              <a:t> le cas échéant)</a:t>
            </a:r>
          </a:p>
          <a:p>
            <a:pPr marL="128588" indent="-128588" algn="just" defTabSz="685800">
              <a:buClr>
                <a:schemeClr val="bg2"/>
              </a:buClr>
              <a:buFont typeface="Arial" panose="020B0604020202020204" pitchFamily="34" charset="0"/>
              <a:buChar char="•"/>
              <a:defRPr/>
            </a:pPr>
            <a:r>
              <a:rPr lang="fr-FR" sz="1100" kern="0" dirty="0">
                <a:solidFill>
                  <a:srgbClr val="584741"/>
                </a:solidFill>
                <a:latin typeface="+mn-lt"/>
                <a:cs typeface="Arial" panose="020B0604020202020204" pitchFamily="34" charset="0"/>
              </a:rPr>
              <a:t>Obligatoirement associé à un financement extérieur</a:t>
            </a:r>
          </a:p>
        </p:txBody>
      </p:sp>
    </p:spTree>
    <p:extLst>
      <p:ext uri="{BB962C8B-B14F-4D97-AF65-F5344CB8AC3E}">
        <p14:creationId xmlns:p14="http://schemas.microsoft.com/office/powerpoint/2010/main" val="135057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6A8D8BC-A7EC-44C3-B53D-E2E130D61A6F}"/>
              </a:ext>
            </a:extLst>
          </p:cNvPr>
          <p:cNvSpPr/>
          <p:nvPr/>
        </p:nvSpPr>
        <p:spPr>
          <a:xfrm>
            <a:off x="4619975" y="3811844"/>
            <a:ext cx="3901555" cy="1567616"/>
          </a:xfrm>
          <a:prstGeom prst="rect">
            <a:avLst/>
          </a:prstGeom>
          <a:noFill/>
          <a:ln w="19050">
            <a:solidFill>
              <a:srgbClr val="00A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latin typeface="Calibri" panose="020F0502020204030204"/>
            </a:endParaRPr>
          </a:p>
        </p:txBody>
      </p:sp>
      <p:pic>
        <p:nvPicPr>
          <p:cNvPr id="4" name="Picture 6" descr="1 jeune, 1 solution - Ris Orangis - Ris Orangis">
            <a:extLst>
              <a:ext uri="{FF2B5EF4-FFF2-40B4-BE49-F238E27FC236}">
                <a16:creationId xmlns:a16="http://schemas.microsoft.com/office/drawing/2014/main" id="{8BD5E780-A3F5-4C9F-8BA6-0E1387E8B4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38" y="2384295"/>
            <a:ext cx="693302" cy="45730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16201215-86A3-4C36-8F4C-7F37C7BD8C94}"/>
              </a:ext>
            </a:extLst>
          </p:cNvPr>
          <p:cNvSpPr txBox="1"/>
          <p:nvPr/>
        </p:nvSpPr>
        <p:spPr>
          <a:xfrm>
            <a:off x="2735796" y="1375410"/>
            <a:ext cx="6507049" cy="807913"/>
          </a:xfrm>
          <a:prstGeom prst="rect">
            <a:avLst/>
          </a:prstGeom>
          <a:noFill/>
        </p:spPr>
        <p:txBody>
          <a:bodyPr wrap="square" rtlCol="0">
            <a:spAutoFit/>
          </a:bodyPr>
          <a:lstStyle/>
          <a:p>
            <a:pPr marL="0" lvl="3">
              <a:buClr>
                <a:srgbClr val="FFCD00"/>
              </a:buClr>
              <a:defRPr/>
            </a:pPr>
            <a:r>
              <a:rPr lang="fr-FR" sz="1600" b="1" dirty="0">
                <a:solidFill>
                  <a:srgbClr val="283672"/>
                </a:solidFill>
                <a:latin typeface="Nunito Sans" panose="00000500000000000000"/>
              </a:rPr>
              <a:t>Volontariat Territorial en </a:t>
            </a:r>
            <a:r>
              <a:rPr lang="fr-FR" sz="1600" b="1" dirty="0">
                <a:solidFill>
                  <a:srgbClr val="00AB1A"/>
                </a:solidFill>
                <a:latin typeface="Nunito Sans" panose="00000500000000000000"/>
              </a:rPr>
              <a:t>Entreprise</a:t>
            </a:r>
            <a:r>
              <a:rPr lang="fr-FR" sz="1600" b="1" dirty="0">
                <a:solidFill>
                  <a:srgbClr val="283672"/>
                </a:solidFill>
                <a:latin typeface="Nunito Sans" panose="00000500000000000000"/>
              </a:rPr>
              <a:t> </a:t>
            </a:r>
            <a:r>
              <a:rPr lang="fr-FR" sz="1600" b="1" dirty="0">
                <a:solidFill>
                  <a:srgbClr val="00AB1A"/>
                </a:solidFill>
                <a:latin typeface="Nunito Sans" panose="00000500000000000000"/>
              </a:rPr>
              <a:t>« Vert »</a:t>
            </a:r>
            <a:r>
              <a:rPr lang="fr-FR" sz="1600" b="1" dirty="0">
                <a:solidFill>
                  <a:srgbClr val="44546A"/>
                </a:solidFill>
                <a:latin typeface="Nunito Sans" panose="00000500000000000000"/>
              </a:rPr>
              <a:t> </a:t>
            </a:r>
          </a:p>
          <a:p>
            <a:pPr marL="0" lvl="3">
              <a:spcBef>
                <a:spcPts val="300"/>
              </a:spcBef>
              <a:buClr>
                <a:srgbClr val="FFCD00"/>
              </a:buClr>
              <a:defRPr/>
            </a:pPr>
            <a:r>
              <a:rPr lang="fr-FR" sz="1400" dirty="0">
                <a:solidFill>
                  <a:srgbClr val="283672"/>
                </a:solidFill>
                <a:latin typeface="Nunito Sans" panose="00000500000000000000"/>
              </a:rPr>
              <a:t>VTE pour lequel l’entreprise confie au jeune talent des missions en lien direct avec sa </a:t>
            </a:r>
            <a:r>
              <a:rPr lang="fr-FR" sz="1400" b="1" dirty="0">
                <a:solidFill>
                  <a:srgbClr val="00AB1A"/>
                </a:solidFill>
                <a:latin typeface="Nunito Sans" panose="00000500000000000000"/>
              </a:rPr>
              <a:t>Transition Ecologique et Energétique</a:t>
            </a:r>
            <a:endParaRPr lang="fr-FR" sz="1400" dirty="0">
              <a:solidFill>
                <a:srgbClr val="44546A"/>
              </a:solidFill>
              <a:latin typeface="Nunito Sans" panose="00000500000000000000"/>
            </a:endParaRPr>
          </a:p>
        </p:txBody>
      </p:sp>
      <p:pic>
        <p:nvPicPr>
          <p:cNvPr id="6" name="Image 5">
            <a:extLst>
              <a:ext uri="{FF2B5EF4-FFF2-40B4-BE49-F238E27FC236}">
                <a16:creationId xmlns:a16="http://schemas.microsoft.com/office/drawing/2014/main" id="{8F3367ED-2A59-4323-B7C6-B8CBF347F4A5}"/>
              </a:ext>
            </a:extLst>
          </p:cNvPr>
          <p:cNvPicPr>
            <a:picLocks noChangeAspect="1"/>
          </p:cNvPicPr>
          <p:nvPr/>
        </p:nvPicPr>
        <p:blipFill>
          <a:blip r:embed="rId3"/>
          <a:stretch>
            <a:fillRect/>
          </a:stretch>
        </p:blipFill>
        <p:spPr>
          <a:xfrm>
            <a:off x="839927" y="1412678"/>
            <a:ext cx="1277937" cy="899028"/>
          </a:xfrm>
          <a:prstGeom prst="rect">
            <a:avLst/>
          </a:prstGeom>
        </p:spPr>
      </p:pic>
      <p:grpSp>
        <p:nvGrpSpPr>
          <p:cNvPr id="11" name="Groupe 10">
            <a:extLst>
              <a:ext uri="{FF2B5EF4-FFF2-40B4-BE49-F238E27FC236}">
                <a16:creationId xmlns:a16="http://schemas.microsoft.com/office/drawing/2014/main" id="{5AE21485-7C13-4BED-B0A0-C574AE32D62D}"/>
              </a:ext>
            </a:extLst>
          </p:cNvPr>
          <p:cNvGrpSpPr>
            <a:grpSpLocks noChangeAspect="1"/>
          </p:cNvGrpSpPr>
          <p:nvPr/>
        </p:nvGrpSpPr>
        <p:grpSpPr>
          <a:xfrm>
            <a:off x="711682" y="2902584"/>
            <a:ext cx="775866" cy="337224"/>
            <a:chOff x="2005583" y="4062616"/>
            <a:chExt cx="1086294" cy="472149"/>
          </a:xfrm>
        </p:grpSpPr>
        <p:pic>
          <p:nvPicPr>
            <p:cNvPr id="12" name="Image 11" descr="signature_titre.jpg">
              <a:extLst>
                <a:ext uri="{FF2B5EF4-FFF2-40B4-BE49-F238E27FC236}">
                  <a16:creationId xmlns:a16="http://schemas.microsoft.com/office/drawing/2014/main" id="{F982F404-03B1-41DB-AFE7-C8B41AAA3B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621" t="44032" r="46207" b="1857"/>
            <a:stretch/>
          </p:blipFill>
          <p:spPr>
            <a:xfrm>
              <a:off x="2005583" y="4271872"/>
              <a:ext cx="844093" cy="262893"/>
            </a:xfrm>
            <a:prstGeom prst="rect">
              <a:avLst/>
            </a:prstGeom>
          </p:spPr>
        </p:pic>
        <p:pic>
          <p:nvPicPr>
            <p:cNvPr id="13" name="Image 12">
              <a:extLst>
                <a:ext uri="{FF2B5EF4-FFF2-40B4-BE49-F238E27FC236}">
                  <a16:creationId xmlns:a16="http://schemas.microsoft.com/office/drawing/2014/main" id="{C69D1654-B041-4F6B-A7E7-F8C0DA6C3A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7876" y="4062616"/>
              <a:ext cx="334001" cy="334001"/>
            </a:xfrm>
            <a:prstGeom prst="rect">
              <a:avLst/>
            </a:prstGeom>
          </p:spPr>
        </p:pic>
      </p:grpSp>
      <p:grpSp>
        <p:nvGrpSpPr>
          <p:cNvPr id="14" name="Groupe 13">
            <a:extLst>
              <a:ext uri="{FF2B5EF4-FFF2-40B4-BE49-F238E27FC236}">
                <a16:creationId xmlns:a16="http://schemas.microsoft.com/office/drawing/2014/main" id="{AAE3EF3E-1A1A-414F-B5A5-861C27C82187}"/>
              </a:ext>
            </a:extLst>
          </p:cNvPr>
          <p:cNvGrpSpPr/>
          <p:nvPr/>
        </p:nvGrpSpPr>
        <p:grpSpPr>
          <a:xfrm>
            <a:off x="3293055" y="2291206"/>
            <a:ext cx="5955219" cy="1192743"/>
            <a:chOff x="3697232" y="3831057"/>
            <a:chExt cx="5955219" cy="1192743"/>
          </a:xfrm>
        </p:grpSpPr>
        <p:sp>
          <p:nvSpPr>
            <p:cNvPr id="15" name="ZoneTexte 14">
              <a:extLst>
                <a:ext uri="{FF2B5EF4-FFF2-40B4-BE49-F238E27FC236}">
                  <a16:creationId xmlns:a16="http://schemas.microsoft.com/office/drawing/2014/main" id="{47AE4988-F9D0-4215-BC1E-F6FF8AE8D2BE}"/>
                </a:ext>
              </a:extLst>
            </p:cNvPr>
            <p:cNvSpPr txBox="1"/>
            <p:nvPr/>
          </p:nvSpPr>
          <p:spPr>
            <a:xfrm>
              <a:off x="3697232" y="3931193"/>
              <a:ext cx="5955219" cy="1092607"/>
            </a:xfrm>
            <a:prstGeom prst="rect">
              <a:avLst/>
            </a:prstGeom>
            <a:noFill/>
          </p:spPr>
          <p:txBody>
            <a:bodyPr wrap="square">
              <a:spAutoFit/>
            </a:bodyPr>
            <a:lstStyle>
              <a:defPPr>
                <a:defRPr lang="fr-FR"/>
              </a:defPPr>
              <a:lvl1pPr marL="92075" indent="-92075">
                <a:buFont typeface="Arial" panose="020B0604020202020204" pitchFamily="34" charset="0"/>
                <a:buChar char="•"/>
                <a:defRPr sz="1100">
                  <a:solidFill>
                    <a:schemeClr val="tx2"/>
                  </a:solidFill>
                  <a:latin typeface="Nunito Sans" panose="00000500000000000000"/>
                </a:defRPr>
              </a:lvl1pPr>
            </a:lstStyle>
            <a:p>
              <a:pPr marL="0" indent="0">
                <a:spcBef>
                  <a:spcPts val="300"/>
                </a:spcBef>
                <a:buNone/>
              </a:pPr>
              <a:r>
                <a:rPr lang="fr-FR" sz="1200" dirty="0">
                  <a:solidFill>
                    <a:srgbClr val="283672"/>
                  </a:solidFill>
                </a:rPr>
                <a:t>Avantages communs VTE (soutien recrutement, attractivité, etc.)</a:t>
              </a:r>
            </a:p>
            <a:p>
              <a:pPr marL="0" indent="0">
                <a:spcBef>
                  <a:spcPts val="400"/>
                </a:spcBef>
                <a:buNone/>
              </a:pPr>
              <a:r>
                <a:rPr lang="fr-FR" sz="1800" b="1" dirty="0">
                  <a:solidFill>
                    <a:srgbClr val="00AB1A"/>
                  </a:solidFill>
                </a:rPr>
                <a:t>+</a:t>
              </a:r>
              <a:r>
                <a:rPr lang="fr-FR" sz="1200" b="1" dirty="0">
                  <a:solidFill>
                    <a:srgbClr val="00AB1A"/>
                  </a:solidFill>
                </a:rPr>
                <a:t> Subvention 12.000€ </a:t>
              </a:r>
              <a:r>
                <a:rPr lang="fr-FR" sz="1200" dirty="0">
                  <a:solidFill>
                    <a:srgbClr val="283672"/>
                  </a:solidFill>
                </a:rPr>
                <a:t>(sous conditions, rétroactivité 6 mois possible)</a:t>
              </a:r>
            </a:p>
            <a:p>
              <a:pPr marL="176213" indent="-176213">
                <a:buNone/>
              </a:pPr>
              <a:r>
                <a:rPr lang="fr-FR" sz="1800" b="1" dirty="0">
                  <a:solidFill>
                    <a:srgbClr val="00AB1A"/>
                  </a:solidFill>
                </a:rPr>
                <a:t>+ </a:t>
              </a:r>
              <a:r>
                <a:rPr lang="fr-FR" sz="1200" b="1" dirty="0">
                  <a:solidFill>
                    <a:srgbClr val="00AB1A"/>
                  </a:solidFill>
                </a:rPr>
                <a:t>Intégration à la communauté du Coq Vert </a:t>
              </a:r>
              <a:r>
                <a:rPr lang="fr-FR" sz="1200" dirty="0">
                  <a:solidFill>
                    <a:srgbClr val="283672"/>
                  </a:solidFill>
                </a:rPr>
                <a:t>: networking, formations, mise en visibilité des actions de TEE par Bpifrance</a:t>
              </a:r>
            </a:p>
          </p:txBody>
        </p:sp>
        <p:pic>
          <p:nvPicPr>
            <p:cNvPr id="16" name="Picture 2" descr="Accueil Vivez l&amp;#39;aventure PME-ETI ! - VTE France">
              <a:extLst>
                <a:ext uri="{FF2B5EF4-FFF2-40B4-BE49-F238E27FC236}">
                  <a16:creationId xmlns:a16="http://schemas.microsoft.com/office/drawing/2014/main" id="{9E5A11B6-7CE9-48DD-9EFA-50A9F83115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0230" y="3831057"/>
              <a:ext cx="368264" cy="24942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riangle isocèle 16">
            <a:extLst>
              <a:ext uri="{FF2B5EF4-FFF2-40B4-BE49-F238E27FC236}">
                <a16:creationId xmlns:a16="http://schemas.microsoft.com/office/drawing/2014/main" id="{EE5D255E-3D47-44D0-8273-93112F6870B0}"/>
              </a:ext>
            </a:extLst>
          </p:cNvPr>
          <p:cNvSpPr/>
          <p:nvPr/>
        </p:nvSpPr>
        <p:spPr bwMode="auto">
          <a:xfrm rot="5400000">
            <a:off x="2676244" y="2734589"/>
            <a:ext cx="936000" cy="336262"/>
          </a:xfrm>
          <a:prstGeom prst="triangle">
            <a:avLst/>
          </a:prstGeom>
          <a:solidFill>
            <a:srgbClr val="00B050"/>
          </a:solidFill>
          <a:ln w="9525">
            <a:noFill/>
            <a:miter lim="800000"/>
            <a:headEnd/>
            <a:tailEnd/>
          </a:ln>
          <a:effectLst/>
        </p:spPr>
        <p:txBody>
          <a:bodyPr vert="horz" wrap="square" lIns="0" tIns="0" rIns="0" bIns="0" numCol="1" rtlCol="0" anchor="ctr" anchorCtr="0" compatLnSpc="1">
            <a:prstTxWarp prst="textNoShape">
              <a:avLst/>
            </a:prstTxWarp>
            <a:spAutoFit/>
          </a:bodyPr>
          <a:lstStyle/>
          <a:p>
            <a:pPr marL="149082" indent="-149082" algn="ctr">
              <a:buClr>
                <a:prstClr val="black"/>
              </a:buClr>
              <a:buSzPct val="100000"/>
              <a:buFont typeface="Arial"/>
              <a:buChar char="•"/>
            </a:pPr>
            <a:endParaRPr lang="fr-FR" sz="1100">
              <a:solidFill>
                <a:prstClr val="black"/>
              </a:solidFill>
              <a:latin typeface="Calibri" panose="020F0502020204030204"/>
              <a:ea typeface="Calibri" pitchFamily="34" charset="0"/>
              <a:cs typeface="Times New Roman" pitchFamily="18" charset="0"/>
            </a:endParaRPr>
          </a:p>
        </p:txBody>
      </p:sp>
      <p:sp>
        <p:nvSpPr>
          <p:cNvPr id="19" name="ZoneTexte 18">
            <a:extLst>
              <a:ext uri="{FF2B5EF4-FFF2-40B4-BE49-F238E27FC236}">
                <a16:creationId xmlns:a16="http://schemas.microsoft.com/office/drawing/2014/main" id="{EE341BD9-725E-47E6-B5C0-E20D3035B7C8}"/>
              </a:ext>
            </a:extLst>
          </p:cNvPr>
          <p:cNvSpPr txBox="1"/>
          <p:nvPr/>
        </p:nvSpPr>
        <p:spPr>
          <a:xfrm>
            <a:off x="4732728" y="4049348"/>
            <a:ext cx="3576776" cy="1092607"/>
          </a:xfrm>
          <a:prstGeom prst="rect">
            <a:avLst/>
          </a:prstGeom>
          <a:noFill/>
        </p:spPr>
        <p:txBody>
          <a:bodyPr wrap="square" rtlCol="0">
            <a:spAutoFit/>
          </a:bodyPr>
          <a:lstStyle/>
          <a:p>
            <a:pPr marL="214313" indent="-214313">
              <a:spcBef>
                <a:spcPts val="1200"/>
              </a:spcBef>
              <a:buClr>
                <a:srgbClr val="00AB1A"/>
              </a:buClr>
              <a:buFont typeface="Wingdings" panose="05000000000000000000" pitchFamily="2" charset="2"/>
              <a:buChar char="ü"/>
            </a:pPr>
            <a:r>
              <a:rPr lang="fr-FR" sz="1100" dirty="0">
                <a:solidFill>
                  <a:srgbClr val="263470"/>
                </a:solidFill>
                <a:latin typeface="Calibri" panose="020F0502020204030204"/>
              </a:rPr>
              <a:t>Missions ayant un </a:t>
            </a:r>
            <a:r>
              <a:rPr lang="fr-FR" sz="1100" b="1" dirty="0">
                <a:solidFill>
                  <a:srgbClr val="2CA737"/>
                </a:solidFill>
                <a:latin typeface="Calibri" panose="020F0502020204030204"/>
              </a:rPr>
              <a:t>impact concret sur la Transition Ecologique et Energétique de l’entreprise </a:t>
            </a:r>
            <a:endParaRPr lang="fr-FR" sz="1100" dirty="0">
              <a:solidFill>
                <a:prstClr val="black"/>
              </a:solidFill>
              <a:latin typeface="Calibri" panose="020F0502020204030204"/>
            </a:endParaRPr>
          </a:p>
          <a:p>
            <a:pPr marL="214313" indent="-214313">
              <a:spcBef>
                <a:spcPts val="1200"/>
              </a:spcBef>
              <a:buClr>
                <a:srgbClr val="00AB1A"/>
              </a:buClr>
              <a:buFont typeface="Wingdings" panose="05000000000000000000" pitchFamily="2" charset="2"/>
              <a:buChar char="ü"/>
            </a:pPr>
            <a:r>
              <a:rPr lang="fr-FR" sz="1100" dirty="0">
                <a:solidFill>
                  <a:srgbClr val="263470"/>
                </a:solidFill>
                <a:latin typeface="Calibri" panose="020F0502020204030204"/>
              </a:rPr>
              <a:t>Les « Talents » doivent impérativement être diplômés ou viser un diplôme ou une certification</a:t>
            </a:r>
            <a:r>
              <a:rPr lang="fr-FR" sz="1100" b="1" dirty="0">
                <a:solidFill>
                  <a:srgbClr val="263470"/>
                </a:solidFill>
                <a:latin typeface="Calibri" panose="020F0502020204030204"/>
              </a:rPr>
              <a:t> </a:t>
            </a:r>
            <a:r>
              <a:rPr lang="fr-FR" sz="1100" b="1" dirty="0">
                <a:solidFill>
                  <a:srgbClr val="00AB1A"/>
                </a:solidFill>
                <a:latin typeface="Calibri" panose="020F0502020204030204"/>
              </a:rPr>
              <a:t>à partir du niveau bac+3</a:t>
            </a:r>
          </a:p>
        </p:txBody>
      </p:sp>
      <p:sp>
        <p:nvSpPr>
          <p:cNvPr id="21" name="ZoneTexte 20">
            <a:extLst>
              <a:ext uri="{FF2B5EF4-FFF2-40B4-BE49-F238E27FC236}">
                <a16:creationId xmlns:a16="http://schemas.microsoft.com/office/drawing/2014/main" id="{B84ADBD9-1207-4794-8738-5F331D0AA55A}"/>
              </a:ext>
            </a:extLst>
          </p:cNvPr>
          <p:cNvSpPr txBox="1"/>
          <p:nvPr/>
        </p:nvSpPr>
        <p:spPr>
          <a:xfrm>
            <a:off x="285050" y="4005940"/>
            <a:ext cx="4242327" cy="1892826"/>
          </a:xfrm>
          <a:prstGeom prst="rect">
            <a:avLst/>
          </a:prstGeom>
          <a:noFill/>
        </p:spPr>
        <p:txBody>
          <a:bodyPr wrap="square" lIns="91440" tIns="45720" rIns="91440" bIns="45720" rtlCol="0" anchor="t">
            <a:spAutoFit/>
          </a:bodyPr>
          <a:lstStyle/>
          <a:p>
            <a:pPr marL="285750" indent="-285750">
              <a:spcBef>
                <a:spcPts val="200"/>
              </a:spcBef>
              <a:buClr>
                <a:srgbClr val="263470"/>
              </a:buClr>
              <a:buFont typeface="Wingdings" panose="05000000000000000000" pitchFamily="2" charset="2"/>
              <a:buChar char="ü"/>
            </a:pPr>
            <a:r>
              <a:rPr lang="fr-FR" sz="1200" dirty="0">
                <a:solidFill>
                  <a:srgbClr val="263470"/>
                </a:solidFill>
                <a:latin typeface="Calibri" panose="020F0502020204030204"/>
              </a:rPr>
              <a:t>TPE, PME ou ETI </a:t>
            </a:r>
          </a:p>
          <a:p>
            <a:pPr marL="285750" indent="-285750">
              <a:spcBef>
                <a:spcPts val="200"/>
              </a:spcBef>
              <a:buClr>
                <a:srgbClr val="263470"/>
              </a:buClr>
              <a:buFont typeface="Wingdings" panose="05000000000000000000" pitchFamily="2" charset="2"/>
              <a:buChar char="ü"/>
            </a:pPr>
            <a:r>
              <a:rPr lang="fr-FR" sz="1200" dirty="0">
                <a:solidFill>
                  <a:srgbClr val="263470"/>
                </a:solidFill>
                <a:latin typeface="Calibri" panose="020F0502020204030204"/>
              </a:rPr>
              <a:t>Tous secteurs d’activité </a:t>
            </a:r>
            <a:endParaRPr lang="fr-FR" sz="1200" dirty="0">
              <a:solidFill>
                <a:srgbClr val="263470"/>
              </a:solidFill>
              <a:latin typeface="Calibri" panose="020F0502020204030204"/>
              <a:cs typeface="Calibri"/>
            </a:endParaRPr>
          </a:p>
          <a:p>
            <a:pPr marL="285750" indent="-285750">
              <a:spcBef>
                <a:spcPts val="200"/>
              </a:spcBef>
              <a:buClr>
                <a:srgbClr val="263470"/>
              </a:buClr>
              <a:buFont typeface="Wingdings" panose="05000000000000000000" pitchFamily="2" charset="2"/>
              <a:buChar char="ü"/>
            </a:pPr>
            <a:r>
              <a:rPr lang="fr-FR" sz="1200" dirty="0">
                <a:solidFill>
                  <a:srgbClr val="263470"/>
                </a:solidFill>
                <a:latin typeface="Calibri" panose="020F0502020204030204"/>
              </a:rPr>
              <a:t>Etablissement situé en France </a:t>
            </a:r>
            <a:endParaRPr lang="fr-FR" sz="1200" dirty="0">
              <a:solidFill>
                <a:srgbClr val="263470"/>
              </a:solidFill>
              <a:latin typeface="Calibri" panose="020F0502020204030204"/>
              <a:cs typeface="Calibri"/>
            </a:endParaRPr>
          </a:p>
          <a:p>
            <a:pPr marL="285750" indent="-285750">
              <a:spcBef>
                <a:spcPts val="200"/>
              </a:spcBef>
              <a:buClr>
                <a:srgbClr val="263470"/>
              </a:buClr>
              <a:buFont typeface="Wingdings" panose="05000000000000000000" pitchFamily="2" charset="2"/>
              <a:buChar char="ü"/>
            </a:pPr>
            <a:r>
              <a:rPr lang="fr-FR" sz="1200" dirty="0">
                <a:solidFill>
                  <a:srgbClr val="263470"/>
                </a:solidFill>
                <a:highlight>
                  <a:srgbClr val="FFFFFF"/>
                </a:highlight>
                <a:latin typeface="Calibri" panose="020F0502020204030204"/>
              </a:rPr>
              <a:t>Poste à responsabilités en lien </a:t>
            </a:r>
            <a:r>
              <a:rPr lang="fr-FR" sz="1200" dirty="0">
                <a:solidFill>
                  <a:srgbClr val="263470"/>
                </a:solidFill>
                <a:latin typeface="Calibri" panose="020F0502020204030204"/>
              </a:rPr>
              <a:t>avec le top management </a:t>
            </a:r>
            <a:endParaRPr lang="fr-FR" sz="1200" dirty="0">
              <a:solidFill>
                <a:srgbClr val="263470"/>
              </a:solidFill>
              <a:latin typeface="Calibri" panose="020F0502020204030204"/>
              <a:cs typeface="Calibri"/>
            </a:endParaRPr>
          </a:p>
          <a:p>
            <a:pPr marL="285750" indent="-285750">
              <a:spcBef>
                <a:spcPts val="200"/>
              </a:spcBef>
              <a:buClr>
                <a:srgbClr val="263470"/>
              </a:buClr>
              <a:buFont typeface="Wingdings" panose="05000000000000000000" pitchFamily="2" charset="2"/>
              <a:buChar char="ü"/>
            </a:pPr>
            <a:r>
              <a:rPr lang="fr-FR" sz="1200" dirty="0">
                <a:solidFill>
                  <a:srgbClr val="263470"/>
                </a:solidFill>
                <a:highlight>
                  <a:srgbClr val="FFFFFF"/>
                </a:highlight>
                <a:latin typeface="Calibri" panose="020F0502020204030204"/>
              </a:rPr>
              <a:t>Tous contrats d’une durée minimum d’un an </a:t>
            </a:r>
            <a:r>
              <a:rPr lang="fr-FR" sz="1200" dirty="0">
                <a:solidFill>
                  <a:prstClr val="black"/>
                </a:solidFill>
                <a:highlight>
                  <a:srgbClr val="FFFFFF"/>
                </a:highlight>
                <a:latin typeface="Calibri" panose="020F0502020204030204"/>
              </a:rPr>
              <a:t/>
            </a:r>
            <a:br>
              <a:rPr lang="fr-FR" sz="1200" dirty="0">
                <a:solidFill>
                  <a:prstClr val="black"/>
                </a:solidFill>
                <a:highlight>
                  <a:srgbClr val="FFFFFF"/>
                </a:highlight>
                <a:latin typeface="Calibri" panose="020F0502020204030204"/>
              </a:rPr>
            </a:br>
            <a:r>
              <a:rPr lang="fr-FR" sz="1200" dirty="0">
                <a:solidFill>
                  <a:srgbClr val="263470"/>
                </a:solidFill>
                <a:highlight>
                  <a:srgbClr val="FFFFFF"/>
                </a:highlight>
                <a:latin typeface="Calibri" panose="020F0502020204030204"/>
              </a:rPr>
              <a:t>(</a:t>
            </a:r>
            <a:r>
              <a:rPr lang="fr-FR" sz="1200" dirty="0">
                <a:solidFill>
                  <a:srgbClr val="263470"/>
                </a:solidFill>
                <a:latin typeface="Calibri" panose="020F0502020204030204"/>
              </a:rPr>
              <a:t>alternance, CDI ou CDD)</a:t>
            </a:r>
            <a:endParaRPr lang="fr-FR" sz="1200" dirty="0">
              <a:solidFill>
                <a:srgbClr val="263470"/>
              </a:solidFill>
              <a:latin typeface="Calibri" panose="020F0502020204030204"/>
              <a:cs typeface="Calibri" panose="020F0502020204030204"/>
            </a:endParaRPr>
          </a:p>
          <a:p>
            <a:pPr marL="285750" indent="-285750">
              <a:spcBef>
                <a:spcPts val="200"/>
              </a:spcBef>
              <a:buClr>
                <a:srgbClr val="263470"/>
              </a:buClr>
              <a:buFont typeface="Wingdings" panose="05000000000000000000" pitchFamily="2" charset="2"/>
              <a:buChar char="ü"/>
            </a:pPr>
            <a:r>
              <a:rPr lang="fr-FR" sz="1200" dirty="0">
                <a:solidFill>
                  <a:srgbClr val="263470"/>
                </a:solidFill>
                <a:highlight>
                  <a:srgbClr val="FFFFFF"/>
                </a:highlight>
                <a:latin typeface="Calibri" panose="020F0502020204030204"/>
              </a:rPr>
              <a:t>Jeunes diplômés depuis moins de 2 ans ou alternant </a:t>
            </a:r>
            <a:br>
              <a:rPr lang="fr-FR" sz="1200" dirty="0">
                <a:solidFill>
                  <a:srgbClr val="263470"/>
                </a:solidFill>
                <a:highlight>
                  <a:srgbClr val="FFFFFF"/>
                </a:highlight>
                <a:latin typeface="Calibri" panose="020F0502020204030204"/>
              </a:rPr>
            </a:br>
            <a:r>
              <a:rPr lang="fr-FR" sz="1200" dirty="0">
                <a:solidFill>
                  <a:srgbClr val="263470"/>
                </a:solidFill>
                <a:latin typeface="Nunito Sans" panose="00000500000000000000"/>
              </a:rPr>
              <a:t>(sans limite d’âge)</a:t>
            </a:r>
          </a:p>
          <a:p>
            <a:pPr marL="285750" indent="-285750">
              <a:spcBef>
                <a:spcPts val="200"/>
              </a:spcBef>
              <a:buClr>
                <a:srgbClr val="263470"/>
              </a:buClr>
              <a:buFont typeface="Wingdings" panose="05000000000000000000" pitchFamily="2" charset="2"/>
              <a:buChar char="ü"/>
            </a:pPr>
            <a:endParaRPr lang="fr-FR" sz="1100" dirty="0">
              <a:solidFill>
                <a:srgbClr val="263470"/>
              </a:solidFill>
              <a:highlight>
                <a:srgbClr val="FFFFFF"/>
              </a:highlight>
              <a:latin typeface="Calibri" panose="020F0502020204030204"/>
              <a:cs typeface="Calibri" panose="020F0502020204030204"/>
            </a:endParaRPr>
          </a:p>
        </p:txBody>
      </p:sp>
      <p:sp>
        <p:nvSpPr>
          <p:cNvPr id="22" name="ZoneTexte 21">
            <a:extLst>
              <a:ext uri="{FF2B5EF4-FFF2-40B4-BE49-F238E27FC236}">
                <a16:creationId xmlns:a16="http://schemas.microsoft.com/office/drawing/2014/main" id="{A1AE4A2D-FD73-450E-8A2D-AF1CF304C894}"/>
              </a:ext>
            </a:extLst>
          </p:cNvPr>
          <p:cNvSpPr txBox="1"/>
          <p:nvPr/>
        </p:nvSpPr>
        <p:spPr>
          <a:xfrm>
            <a:off x="5084317" y="3658540"/>
            <a:ext cx="2179486" cy="276999"/>
          </a:xfrm>
          <a:prstGeom prst="rect">
            <a:avLst/>
          </a:prstGeom>
          <a:solidFill>
            <a:schemeClr val="bg1"/>
          </a:solidFill>
        </p:spPr>
        <p:txBody>
          <a:bodyPr wrap="square" lIns="0" rIns="0" rtlCol="0">
            <a:spAutoFit/>
          </a:bodyPr>
          <a:lstStyle/>
          <a:p>
            <a:pPr algn="ctr"/>
            <a:r>
              <a:rPr lang="fr-FR" sz="1200" b="1" dirty="0">
                <a:solidFill>
                  <a:srgbClr val="2CA737"/>
                </a:solidFill>
                <a:latin typeface="Calibri" panose="020F0502020204030204" pitchFamily="34" charset="0"/>
                <a:cs typeface="Calibri" panose="020F0502020204030204" pitchFamily="34" charset="0"/>
              </a:rPr>
              <a:t>Critères spécifiques d’éligibilité :</a:t>
            </a:r>
          </a:p>
        </p:txBody>
      </p:sp>
      <p:sp>
        <p:nvSpPr>
          <p:cNvPr id="23" name="ZoneTexte 22">
            <a:extLst>
              <a:ext uri="{FF2B5EF4-FFF2-40B4-BE49-F238E27FC236}">
                <a16:creationId xmlns:a16="http://schemas.microsoft.com/office/drawing/2014/main" id="{EFCE4F38-FF70-4104-B33D-0153BD39DF92}"/>
              </a:ext>
            </a:extLst>
          </p:cNvPr>
          <p:cNvSpPr txBox="1"/>
          <p:nvPr/>
        </p:nvSpPr>
        <p:spPr>
          <a:xfrm>
            <a:off x="195742" y="3679759"/>
            <a:ext cx="3390847" cy="276999"/>
          </a:xfrm>
          <a:prstGeom prst="rect">
            <a:avLst/>
          </a:prstGeom>
          <a:noFill/>
        </p:spPr>
        <p:txBody>
          <a:bodyPr wrap="square" rtlCol="0">
            <a:spAutoFit/>
          </a:bodyPr>
          <a:lstStyle/>
          <a:p>
            <a:r>
              <a:rPr lang="fr-FR" sz="1200" b="1" dirty="0">
                <a:solidFill>
                  <a:srgbClr val="263470"/>
                </a:solidFill>
                <a:latin typeface="Calibri" panose="020F0502020204030204" pitchFamily="34" charset="0"/>
                <a:cs typeface="Calibri" panose="020F0502020204030204" pitchFamily="34" charset="0"/>
              </a:rPr>
              <a:t>Critères communs d’éligibilité :</a:t>
            </a:r>
          </a:p>
        </p:txBody>
      </p:sp>
      <p:sp>
        <p:nvSpPr>
          <p:cNvPr id="24" name="Ellipse 23">
            <a:extLst>
              <a:ext uri="{FF2B5EF4-FFF2-40B4-BE49-F238E27FC236}">
                <a16:creationId xmlns:a16="http://schemas.microsoft.com/office/drawing/2014/main" id="{A32EE256-0172-41A3-9EDA-49369C14FA5C}"/>
              </a:ext>
            </a:extLst>
          </p:cNvPr>
          <p:cNvSpPr>
            <a:spLocks noChangeAspect="1"/>
          </p:cNvSpPr>
          <p:nvPr/>
        </p:nvSpPr>
        <p:spPr>
          <a:xfrm>
            <a:off x="4823591" y="3674813"/>
            <a:ext cx="260726" cy="260726"/>
          </a:xfrm>
          <a:prstGeom prst="ellipse">
            <a:avLst/>
          </a:prstGeom>
          <a:solidFill>
            <a:srgbClr val="00A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prstClr val="white"/>
                </a:solidFill>
                <a:latin typeface="Calibri" panose="020F0502020204030204"/>
              </a:rPr>
              <a:t>+</a:t>
            </a:r>
          </a:p>
        </p:txBody>
      </p:sp>
      <p:sp>
        <p:nvSpPr>
          <p:cNvPr id="28" name="Titre 3">
            <a:extLst>
              <a:ext uri="{FF2B5EF4-FFF2-40B4-BE49-F238E27FC236}">
                <a16:creationId xmlns:a16="http://schemas.microsoft.com/office/drawing/2014/main" id="{C26A6B7E-E218-48EA-9A33-B6079298F59B}"/>
              </a:ext>
            </a:extLst>
          </p:cNvPr>
          <p:cNvSpPr txBox="1">
            <a:spLocks/>
          </p:cNvSpPr>
          <p:nvPr/>
        </p:nvSpPr>
        <p:spPr bwMode="gray">
          <a:xfrm rot="21213015">
            <a:off x="-136425" y="358109"/>
            <a:ext cx="9708154" cy="685509"/>
          </a:xfrm>
          <a:prstGeom prst="rect">
            <a:avLst/>
          </a:prstGeom>
          <a:solidFill>
            <a:srgbClr val="263470"/>
          </a:solidFill>
        </p:spPr>
        <p:txBody>
          <a:bodyPr vert="horz" lIns="0" tIns="0" rIns="0" bIns="0" rtlCol="0" anchor="ctr" anchorCtr="0">
            <a:noAutofit/>
          </a:bodyPr>
          <a:lstStyle>
            <a:lvl1pPr algn="l" defTabSz="685800" rtl="0" eaLnBrk="1" latinLnBrk="0" hangingPunct="1">
              <a:lnSpc>
                <a:spcPct val="85000"/>
              </a:lnSpc>
              <a:spcBef>
                <a:spcPct val="0"/>
              </a:spcBef>
              <a:buNone/>
              <a:defRPr sz="2400" kern="1200">
                <a:solidFill>
                  <a:srgbClr val="004982"/>
                </a:solidFill>
                <a:latin typeface="+mj-lt"/>
                <a:ea typeface="+mj-ea"/>
                <a:cs typeface="+mj-cs"/>
              </a:defRPr>
            </a:lvl1pPr>
          </a:lstStyle>
          <a:p>
            <a:pPr lvl="1"/>
            <a:endParaRPr lang="fr-FR" sz="2000" b="1" cap="all">
              <a:solidFill>
                <a:prstClr val="white"/>
              </a:solidFill>
              <a:latin typeface="Montserrat ExtraBold" panose="00000900000000000000" pitchFamily="2" charset="0"/>
            </a:endParaRPr>
          </a:p>
          <a:p>
            <a:pPr marL="1076325" lvl="1"/>
            <a:r>
              <a:rPr lang="fr-FR" sz="2000" b="1" cap="all">
                <a:solidFill>
                  <a:srgbClr val="2CA737"/>
                </a:solidFill>
                <a:latin typeface="Montserrat ExtraBold" panose="00000900000000000000" pitchFamily="2" charset="0"/>
              </a:rPr>
              <a:t>VTE VERT</a:t>
            </a:r>
          </a:p>
          <a:p>
            <a:endParaRPr lang="fr-FR" sz="2000" b="1">
              <a:solidFill>
                <a:prstClr val="white"/>
              </a:solidFill>
              <a:latin typeface="Montserrat ExtraBold" panose="00000900000000000000" pitchFamily="2" charset="0"/>
            </a:endParaRPr>
          </a:p>
        </p:txBody>
      </p:sp>
      <p:pic>
        <p:nvPicPr>
          <p:cNvPr id="30" name="Picture 2" descr="Conseils, recrutement et offres d&amp;#39;emploi cadres | Apec">
            <a:extLst>
              <a:ext uri="{FF2B5EF4-FFF2-40B4-BE49-F238E27FC236}">
                <a16:creationId xmlns:a16="http://schemas.microsoft.com/office/drawing/2014/main" id="{3A17B5D7-50DE-49FE-AD9E-B6B7CE0F0FA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8607" y="2979824"/>
            <a:ext cx="655424" cy="217351"/>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a:extLst>
              <a:ext uri="{FF2B5EF4-FFF2-40B4-BE49-F238E27FC236}">
                <a16:creationId xmlns:a16="http://schemas.microsoft.com/office/drawing/2014/main" id="{5D803231-C49C-408D-B13F-92C6BD16C8CF}"/>
              </a:ext>
            </a:extLst>
          </p:cNvPr>
          <p:cNvSpPr txBox="1"/>
          <p:nvPr/>
        </p:nvSpPr>
        <p:spPr>
          <a:xfrm>
            <a:off x="179512" y="5879872"/>
            <a:ext cx="6389035" cy="830997"/>
          </a:xfrm>
          <a:prstGeom prst="rect">
            <a:avLst/>
          </a:prstGeom>
          <a:noFill/>
        </p:spPr>
        <p:txBody>
          <a:bodyPr wrap="square" rtlCol="0">
            <a:spAutoFit/>
          </a:bodyPr>
          <a:lstStyle/>
          <a:p>
            <a:r>
              <a:rPr lang="fr-FR" sz="1200" b="1" dirty="0">
                <a:solidFill>
                  <a:srgbClr val="263470"/>
                </a:solidFill>
                <a:latin typeface="Calibri" panose="020F0502020204030204" pitchFamily="34" charset="0"/>
                <a:cs typeface="Calibri" panose="020F0502020204030204" pitchFamily="34" charset="0"/>
                <a:sym typeface="Wingdings" panose="05000000000000000000" pitchFamily="2" charset="2"/>
              </a:rPr>
              <a:t>Règle de cumul : </a:t>
            </a:r>
          </a:p>
          <a:p>
            <a:pPr marL="360363"/>
            <a:r>
              <a:rPr lang="fr-FR" sz="1200" i="1" dirty="0">
                <a:solidFill>
                  <a:srgbClr val="263271"/>
                </a:solidFill>
                <a:latin typeface="Calibri" panose="020F0502020204030204"/>
                <a:sym typeface="Wingdings" panose="05000000000000000000" pitchFamily="2" charset="2"/>
              </a:rPr>
              <a:t>L’aide VTE Vert peut se cumuler avec l’aide VTE Territoire d’Industrie (soit une subvention totale allant jusqu’à 16.000€) tant que le montant des aides ne dépasse pas 50% des dépenses engagées</a:t>
            </a:r>
            <a:endParaRPr lang="fr-FR" sz="1200" i="1" dirty="0">
              <a:solidFill>
                <a:srgbClr val="263271"/>
              </a:solidFill>
              <a:latin typeface="Calibri" panose="020F0502020204030204"/>
            </a:endParaRPr>
          </a:p>
        </p:txBody>
      </p:sp>
      <p:grpSp>
        <p:nvGrpSpPr>
          <p:cNvPr id="26" name="Groupe 25">
            <a:extLst>
              <a:ext uri="{FF2B5EF4-FFF2-40B4-BE49-F238E27FC236}">
                <a16:creationId xmlns:a16="http://schemas.microsoft.com/office/drawing/2014/main" id="{2DA28290-C919-4C81-8009-9A7AA66AB6E9}"/>
              </a:ext>
            </a:extLst>
          </p:cNvPr>
          <p:cNvGrpSpPr>
            <a:grpSpLocks noChangeAspect="1"/>
          </p:cNvGrpSpPr>
          <p:nvPr/>
        </p:nvGrpSpPr>
        <p:grpSpPr>
          <a:xfrm>
            <a:off x="1410057" y="2356539"/>
            <a:ext cx="1092362" cy="485065"/>
            <a:chOff x="3542227" y="-1139412"/>
            <a:chExt cx="1452587" cy="645024"/>
          </a:xfrm>
        </p:grpSpPr>
        <p:pic>
          <p:nvPicPr>
            <p:cNvPr id="27" name="Picture 6" descr="Accueil">
              <a:extLst>
                <a:ext uri="{FF2B5EF4-FFF2-40B4-BE49-F238E27FC236}">
                  <a16:creationId xmlns:a16="http://schemas.microsoft.com/office/drawing/2014/main" id="{DB508E2F-0E12-4387-B4A6-0B1C0A8C8C6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2227" y="-1139412"/>
              <a:ext cx="541465" cy="6450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035902BB-3B47-4A26-88E8-DEE033B15D7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681" t="7407" r="5681" b="7407"/>
            <a:stretch/>
          </p:blipFill>
          <p:spPr bwMode="auto">
            <a:xfrm>
              <a:off x="4316814" y="-1086801"/>
              <a:ext cx="678000" cy="539802"/>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Image 32" descr="Une image contenant dessin&#10;&#10;Description générée automatiquement">
            <a:extLst>
              <a:ext uri="{FF2B5EF4-FFF2-40B4-BE49-F238E27FC236}">
                <a16:creationId xmlns:a16="http://schemas.microsoft.com/office/drawing/2014/main" id="{D1BA7830-CB30-4172-A2DD-A6E1F806A7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995" y="978128"/>
            <a:ext cx="575414" cy="393265"/>
          </a:xfrm>
          <a:prstGeom prst="rect">
            <a:avLst/>
          </a:prstGeom>
        </p:spPr>
      </p:pic>
    </p:spTree>
    <p:extLst>
      <p:ext uri="{BB962C8B-B14F-4D97-AF65-F5344CB8AC3E}">
        <p14:creationId xmlns:p14="http://schemas.microsoft.com/office/powerpoint/2010/main" val="3430621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bpifrance_masquePPT[1]">
  <a:themeElements>
    <a:clrScheme name="Masque Bpifrance 2015">
      <a:dk1>
        <a:srgbClr val="786E64"/>
      </a:dk1>
      <a:lt1>
        <a:srgbClr val="FFFFFF"/>
      </a:lt1>
      <a:dk2>
        <a:srgbClr val="5E514D"/>
      </a:dk2>
      <a:lt2>
        <a:srgbClr val="FFCD00"/>
      </a:lt2>
      <a:accent1>
        <a:srgbClr val="FFCD00"/>
      </a:accent1>
      <a:accent2>
        <a:srgbClr val="00789A"/>
      </a:accent2>
      <a:accent3>
        <a:srgbClr val="C83764"/>
      </a:accent3>
      <a:accent4>
        <a:srgbClr val="00B388"/>
      </a:accent4>
      <a:accent5>
        <a:srgbClr val="EB7800"/>
      </a:accent5>
      <a:accent6>
        <a:srgbClr val="1D428A"/>
      </a:accent6>
      <a:hlink>
        <a:srgbClr val="000000"/>
      </a:hlink>
      <a:folHlink>
        <a:srgbClr val="C8C8C8"/>
      </a:folHlink>
    </a:clrScheme>
    <a:fontScheme name="BPI PPT Arial">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729551D0F7EB4FA74745E729620AC0" ma:contentTypeVersion="10" ma:contentTypeDescription="Crée un document." ma:contentTypeScope="" ma:versionID="3df68442c98a052b1e6613c16a2bfba4">
  <xsd:schema xmlns:xsd="http://www.w3.org/2001/XMLSchema" xmlns:xs="http://www.w3.org/2001/XMLSchema" xmlns:p="http://schemas.microsoft.com/office/2006/metadata/properties" xmlns:ns2="b14551b6-07b7-426f-8a1c-8e56f9af524a" xmlns:ns3="bfe7bea9-55dd-4c36-9145-e6c634fc696e" targetNamespace="http://schemas.microsoft.com/office/2006/metadata/properties" ma:root="true" ma:fieldsID="83d0f6dc0c8c619ef6b3580a4e0cc814" ns2:_="" ns3:_="">
    <xsd:import namespace="b14551b6-07b7-426f-8a1c-8e56f9af524a"/>
    <xsd:import namespace="bfe7bea9-55dd-4c36-9145-e6c634fc69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4551b6-07b7-426f-8a1c-8e56f9af52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e7bea9-55dd-4c36-9145-e6c634fc696e"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E0DB1B-0E26-4046-B83D-9986C59FFA8E}">
  <ds:schemaRefs>
    <ds:schemaRef ds:uri="http://purl.org/dc/elements/1.1/"/>
    <ds:schemaRef ds:uri="b14551b6-07b7-426f-8a1c-8e56f9af524a"/>
    <ds:schemaRef ds:uri="http://schemas.microsoft.com/office/2006/documentManagement/types"/>
    <ds:schemaRef ds:uri="bfe7bea9-55dd-4c36-9145-e6c634fc696e"/>
    <ds:schemaRef ds:uri="http://schemas.microsoft.com/office/infopath/2007/PartnerControls"/>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CFB4991-471B-4DBF-80BA-71E8A7EC42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4551b6-07b7-426f-8a1c-8e56f9af524a"/>
    <ds:schemaRef ds:uri="bfe7bea9-55dd-4c36-9145-e6c634fc69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35B460-537A-4B3F-BB2D-9CF328616A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39112</TotalTime>
  <Words>1413</Words>
  <Application>Microsoft Office PowerPoint</Application>
  <PresentationFormat>Affichage à l'écran (4:3)</PresentationFormat>
  <Paragraphs>149</Paragraphs>
  <Slides>10</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10</vt:i4>
      </vt:variant>
    </vt:vector>
  </HeadingPairs>
  <TitlesOfParts>
    <vt:vector size="19" baseType="lpstr">
      <vt:lpstr>Arial</vt:lpstr>
      <vt:lpstr>Calibri</vt:lpstr>
      <vt:lpstr>Impact</vt:lpstr>
      <vt:lpstr>Lucida Grande</vt:lpstr>
      <vt:lpstr>Montserrat ExtraBold</vt:lpstr>
      <vt:lpstr>Nunito Sans</vt:lpstr>
      <vt:lpstr>Times New Roman</vt:lpstr>
      <vt:lpstr>Wingdings</vt:lpstr>
      <vt:lpstr>1_bpifrance_masquePPT[1]</vt:lpstr>
      <vt:lpstr>Présentation PowerPoint</vt:lpstr>
      <vt:lpstr>Les enjeux du plan climat</vt:lpstr>
      <vt:lpstr>LES ENJEUX DU PLAN CLIMAT</vt:lpstr>
      <vt:lpstr>LES ENJEUX DU PLAN CLIMAT</vt:lpstr>
      <vt:lpstr>NOS OFFRES DEDIEES A LA TRANSITION DES ENTREPRISES</vt:lpstr>
      <vt:lpstr>Focus Diag Eco-Flux</vt:lpstr>
      <vt:lpstr>Focus Diag Décarbon’Action</vt:lpstr>
      <vt:lpstr>Focus Prêt Vert</vt:lpstr>
      <vt:lpstr>Présentation PowerPoint</vt:lpstr>
      <vt:lpstr>Présentation PowerPoint</vt:lpstr>
    </vt:vector>
  </TitlesOfParts>
  <Company>OSEO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4 lignes maximum</dc:title>
  <dc:subject>BPI</dc:subject>
  <dc:creator>gladys.prouchandy@bpifrance.fr</dc:creator>
  <cp:lastModifiedBy>Louise</cp:lastModifiedBy>
  <cp:revision>1737</cp:revision>
  <cp:lastPrinted>2021-09-22T15:32:54Z</cp:lastPrinted>
  <dcterms:created xsi:type="dcterms:W3CDTF">2013-06-11T14:50:45Z</dcterms:created>
  <dcterms:modified xsi:type="dcterms:W3CDTF">2022-06-08T12:39:54Z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0x01010056729551D0F7EB4FA74745E729620AC0</vt:lpwstr>
  </property>
  <property fmtid="{D5CDD505-2E9C-101B-9397-08002B2CF9AE}" pid="3" name="MSIP_Label_26615553-48f4-466c-a66f-a3bb9a6459c5_Enabled">
    <vt:lpwstr>true</vt:lpwstr>
  </property>
  <property fmtid="{D5CDD505-2E9C-101B-9397-08002B2CF9AE}" pid="4" name="MSIP_Label_26615553-48f4-466c-a66f-a3bb9a6459c5_SetDate">
    <vt:lpwstr>2022-05-20T12:57:57Z</vt:lpwstr>
  </property>
  <property fmtid="{D5CDD505-2E9C-101B-9397-08002B2CF9AE}" pid="5" name="MSIP_Label_26615553-48f4-466c-a66f-a3bb9a6459c5_Method">
    <vt:lpwstr>Standard</vt:lpwstr>
  </property>
  <property fmtid="{D5CDD505-2E9C-101B-9397-08002B2CF9AE}" pid="6" name="MSIP_Label_26615553-48f4-466c-a66f-a3bb9a6459c5_Name">
    <vt:lpwstr>C1 - Interne</vt:lpwstr>
  </property>
  <property fmtid="{D5CDD505-2E9C-101B-9397-08002B2CF9AE}" pid="7" name="MSIP_Label_26615553-48f4-466c-a66f-a3bb9a6459c5_SiteId">
    <vt:lpwstr>1fbeb981-82a8-4cd1-8a51-a83806530676</vt:lpwstr>
  </property>
  <property fmtid="{D5CDD505-2E9C-101B-9397-08002B2CF9AE}" pid="8" name="MSIP_Label_26615553-48f4-466c-a66f-a3bb9a6459c5_ActionId">
    <vt:lpwstr>86a95b42-8cba-4746-a769-44f20c2a6ca8</vt:lpwstr>
  </property>
  <property fmtid="{D5CDD505-2E9C-101B-9397-08002B2CF9AE}" pid="9" name="MSIP_Label_26615553-48f4-466c-a66f-a3bb9a6459c5_ContentBits">
    <vt:lpwstr>0</vt:lpwstr>
  </property>
</Properties>
</file>